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61" r:id="rId3"/>
    <p:sldId id="257" r:id="rId4"/>
    <p:sldId id="263" r:id="rId5"/>
    <p:sldId id="264" r:id="rId6"/>
    <p:sldId id="266" r:id="rId7"/>
    <p:sldId id="267" r:id="rId8"/>
    <p:sldId id="268" r:id="rId9"/>
    <p:sldId id="269" r:id="rId10"/>
    <p:sldId id="270" r:id="rId11"/>
    <p:sldId id="271" r:id="rId12"/>
    <p:sldId id="288" r:id="rId13"/>
    <p:sldId id="272" r:id="rId14"/>
    <p:sldId id="273" r:id="rId15"/>
    <p:sldId id="274" r:id="rId16"/>
    <p:sldId id="275" r:id="rId17"/>
    <p:sldId id="276" r:id="rId18"/>
    <p:sldId id="277" r:id="rId19"/>
    <p:sldId id="278" r:id="rId20"/>
    <p:sldId id="279" r:id="rId21"/>
    <p:sldId id="280" r:id="rId22"/>
    <p:sldId id="281" r:id="rId23"/>
    <p:sldId id="282" r:id="rId24"/>
    <p:sldId id="284" r:id="rId25"/>
    <p:sldId id="285" r:id="rId26"/>
    <p:sldId id="286" r:id="rId27"/>
    <p:sldId id="287" r:id="rId28"/>
    <p:sldId id="26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18" autoAdjust="0"/>
    <p:restoredTop sz="94660"/>
  </p:normalViewPr>
  <p:slideViewPr>
    <p:cSldViewPr>
      <p:cViewPr varScale="1">
        <p:scale>
          <a:sx n="74" d="100"/>
          <a:sy n="74" d="100"/>
        </p:scale>
        <p:origin x="-132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0C5180-D8F6-4F7B-AF3B-8FBD190F5B8D}" type="doc">
      <dgm:prSet loTypeId="urn:microsoft.com/office/officeart/2005/8/layout/pyramid2" loCatId="list" qsTypeId="urn:microsoft.com/office/officeart/2005/8/quickstyle/simple1" qsCatId="simple" csTypeId="urn:microsoft.com/office/officeart/2005/8/colors/accent1_4" csCatId="accent1" phldr="1"/>
      <dgm:spPr/>
      <dgm:t>
        <a:bodyPr/>
        <a:lstStyle/>
        <a:p>
          <a:endParaRPr lang="en-US"/>
        </a:p>
      </dgm:t>
    </dgm:pt>
    <dgm:pt modelId="{EFE504AD-F9F5-4337-A53D-4106ECC691A0}">
      <dgm:prSet phldrT="[Text]"/>
      <dgm:spPr/>
      <dgm:t>
        <a:bodyPr/>
        <a:lstStyle/>
        <a:p>
          <a:r>
            <a:rPr lang="en-IN" b="1" dirty="0" smtClean="0"/>
            <a:t>Identification and evaluation of the opportunity</a:t>
          </a:r>
          <a:r>
            <a:rPr lang="en-IN" dirty="0" smtClean="0"/>
            <a:t>:</a:t>
          </a:r>
          <a:endParaRPr lang="en-US" dirty="0"/>
        </a:p>
      </dgm:t>
    </dgm:pt>
    <dgm:pt modelId="{1741805B-221A-4DB0-A6E2-2F4E88C60D61}" type="parTrans" cxnId="{CCC5E96F-94B3-49A5-AA27-F8A0F83E1099}">
      <dgm:prSet/>
      <dgm:spPr/>
      <dgm:t>
        <a:bodyPr/>
        <a:lstStyle/>
        <a:p>
          <a:endParaRPr lang="en-US"/>
        </a:p>
      </dgm:t>
    </dgm:pt>
    <dgm:pt modelId="{18E4ED03-AB36-4326-A0DE-6A728F0B7263}" type="sibTrans" cxnId="{CCC5E96F-94B3-49A5-AA27-F8A0F83E1099}">
      <dgm:prSet/>
      <dgm:spPr/>
      <dgm:t>
        <a:bodyPr/>
        <a:lstStyle/>
        <a:p>
          <a:endParaRPr lang="en-US"/>
        </a:p>
      </dgm:t>
    </dgm:pt>
    <dgm:pt modelId="{EA2A38FE-CE74-4D1F-80D3-55C977A7A857}">
      <dgm:prSet phldrT="[Text]"/>
      <dgm:spPr/>
      <dgm:t>
        <a:bodyPr/>
        <a:lstStyle/>
        <a:p>
          <a:r>
            <a:rPr lang="en-IN" b="1" dirty="0" smtClean="0"/>
            <a:t>Develop a business Plan</a:t>
          </a:r>
          <a:endParaRPr lang="en-US" dirty="0"/>
        </a:p>
      </dgm:t>
    </dgm:pt>
    <dgm:pt modelId="{34E1A349-9BAB-4877-8B23-C05276D2249B}" type="parTrans" cxnId="{B7C3A341-B774-43BB-BB08-A8DADF8223DF}">
      <dgm:prSet/>
      <dgm:spPr/>
      <dgm:t>
        <a:bodyPr/>
        <a:lstStyle/>
        <a:p>
          <a:endParaRPr lang="en-US"/>
        </a:p>
      </dgm:t>
    </dgm:pt>
    <dgm:pt modelId="{61990FC6-BFFE-442E-A9C3-0606A603FC92}" type="sibTrans" cxnId="{B7C3A341-B774-43BB-BB08-A8DADF8223DF}">
      <dgm:prSet/>
      <dgm:spPr/>
      <dgm:t>
        <a:bodyPr/>
        <a:lstStyle/>
        <a:p>
          <a:endParaRPr lang="en-US"/>
        </a:p>
      </dgm:t>
    </dgm:pt>
    <dgm:pt modelId="{BE4B0A4F-CCF6-47A6-B971-DCAA98A7C466}">
      <dgm:prSet phldrT="[Text]"/>
      <dgm:spPr/>
      <dgm:t>
        <a:bodyPr/>
        <a:lstStyle/>
        <a:p>
          <a:r>
            <a:rPr lang="en-IN" b="1" dirty="0" smtClean="0"/>
            <a:t>Determine the Resources Required</a:t>
          </a:r>
          <a:endParaRPr lang="en-US" dirty="0"/>
        </a:p>
      </dgm:t>
    </dgm:pt>
    <dgm:pt modelId="{CEC2B914-0883-414F-A994-44E210CD1009}" type="parTrans" cxnId="{A10839B2-E7D6-488D-B9BF-50C6AAE52010}">
      <dgm:prSet/>
      <dgm:spPr/>
      <dgm:t>
        <a:bodyPr/>
        <a:lstStyle/>
        <a:p>
          <a:endParaRPr lang="en-US"/>
        </a:p>
      </dgm:t>
    </dgm:pt>
    <dgm:pt modelId="{06657D4A-A1E8-4182-9B4C-DFA7CCE8BF58}" type="sibTrans" cxnId="{A10839B2-E7D6-488D-B9BF-50C6AAE52010}">
      <dgm:prSet/>
      <dgm:spPr/>
      <dgm:t>
        <a:bodyPr/>
        <a:lstStyle/>
        <a:p>
          <a:endParaRPr lang="en-US"/>
        </a:p>
      </dgm:t>
    </dgm:pt>
    <dgm:pt modelId="{B7B1C59E-936B-4CB5-B45A-34AE99759DFB}">
      <dgm:prSet phldrT="[Text]"/>
      <dgm:spPr/>
      <dgm:t>
        <a:bodyPr/>
        <a:lstStyle/>
        <a:p>
          <a:r>
            <a:rPr lang="en-IN" b="1" dirty="0" smtClean="0"/>
            <a:t>Implementation and management of the enterprises: </a:t>
          </a:r>
          <a:endParaRPr lang="en-US" dirty="0"/>
        </a:p>
      </dgm:t>
    </dgm:pt>
    <dgm:pt modelId="{5DB084AE-5484-4547-94D8-3B6880604515}" type="parTrans" cxnId="{471483BF-B60F-4832-ABC1-88887C0F6A29}">
      <dgm:prSet/>
      <dgm:spPr/>
      <dgm:t>
        <a:bodyPr/>
        <a:lstStyle/>
        <a:p>
          <a:endParaRPr lang="en-US"/>
        </a:p>
      </dgm:t>
    </dgm:pt>
    <dgm:pt modelId="{183EA2C5-67F7-4532-9795-2275605ED533}" type="sibTrans" cxnId="{471483BF-B60F-4832-ABC1-88887C0F6A29}">
      <dgm:prSet/>
      <dgm:spPr/>
      <dgm:t>
        <a:bodyPr/>
        <a:lstStyle/>
        <a:p>
          <a:endParaRPr lang="en-US"/>
        </a:p>
      </dgm:t>
    </dgm:pt>
    <dgm:pt modelId="{100A33DB-25AC-40BD-BF29-24468B343BC6}" type="pres">
      <dgm:prSet presAssocID="{1D0C5180-D8F6-4F7B-AF3B-8FBD190F5B8D}" presName="compositeShape" presStyleCnt="0">
        <dgm:presLayoutVars>
          <dgm:dir/>
          <dgm:resizeHandles/>
        </dgm:presLayoutVars>
      </dgm:prSet>
      <dgm:spPr/>
      <dgm:t>
        <a:bodyPr/>
        <a:lstStyle/>
        <a:p>
          <a:endParaRPr lang="en-US"/>
        </a:p>
      </dgm:t>
    </dgm:pt>
    <dgm:pt modelId="{EB5F6797-5550-4706-8560-6BDE7A34FA10}" type="pres">
      <dgm:prSet presAssocID="{1D0C5180-D8F6-4F7B-AF3B-8FBD190F5B8D}" presName="pyramid" presStyleLbl="node1" presStyleIdx="0" presStyleCnt="1" custScaleX="127624" custScaleY="90055"/>
      <dgm:spPr>
        <a:scene3d>
          <a:camera prst="perspectiveBelow"/>
          <a:lightRig rig="threePt" dir="t"/>
        </a:scene3d>
      </dgm:spPr>
      <dgm:t>
        <a:bodyPr/>
        <a:lstStyle/>
        <a:p>
          <a:endParaRPr lang="en-US"/>
        </a:p>
      </dgm:t>
    </dgm:pt>
    <dgm:pt modelId="{32772D66-E50B-4B11-9572-8B294752ED43}" type="pres">
      <dgm:prSet presAssocID="{1D0C5180-D8F6-4F7B-AF3B-8FBD190F5B8D}" presName="theList" presStyleCnt="0"/>
      <dgm:spPr/>
      <dgm:t>
        <a:bodyPr/>
        <a:lstStyle/>
        <a:p>
          <a:endParaRPr lang="en-US"/>
        </a:p>
      </dgm:t>
    </dgm:pt>
    <dgm:pt modelId="{DCC24E82-61B0-45FB-A099-13FBD9DB4DF5}" type="pres">
      <dgm:prSet presAssocID="{EFE504AD-F9F5-4337-A53D-4106ECC691A0}" presName="aNode" presStyleLbl="fgAcc1" presStyleIdx="0" presStyleCnt="4">
        <dgm:presLayoutVars>
          <dgm:bulletEnabled val="1"/>
        </dgm:presLayoutVars>
      </dgm:prSet>
      <dgm:spPr/>
      <dgm:t>
        <a:bodyPr/>
        <a:lstStyle/>
        <a:p>
          <a:endParaRPr lang="en-US"/>
        </a:p>
      </dgm:t>
    </dgm:pt>
    <dgm:pt modelId="{876DCBBF-D2D0-4969-9CF6-29BA5AFA8AA9}" type="pres">
      <dgm:prSet presAssocID="{EFE504AD-F9F5-4337-A53D-4106ECC691A0}" presName="aSpace" presStyleCnt="0"/>
      <dgm:spPr/>
      <dgm:t>
        <a:bodyPr/>
        <a:lstStyle/>
        <a:p>
          <a:endParaRPr lang="en-US"/>
        </a:p>
      </dgm:t>
    </dgm:pt>
    <dgm:pt modelId="{6452E674-10C7-4EEA-9598-BBD2895118D8}" type="pres">
      <dgm:prSet presAssocID="{EA2A38FE-CE74-4D1F-80D3-55C977A7A857}" presName="aNode" presStyleLbl="fgAcc1" presStyleIdx="1" presStyleCnt="4">
        <dgm:presLayoutVars>
          <dgm:bulletEnabled val="1"/>
        </dgm:presLayoutVars>
      </dgm:prSet>
      <dgm:spPr/>
      <dgm:t>
        <a:bodyPr/>
        <a:lstStyle/>
        <a:p>
          <a:endParaRPr lang="en-US"/>
        </a:p>
      </dgm:t>
    </dgm:pt>
    <dgm:pt modelId="{ACFE2757-F624-44AE-ACDC-F80586CB9C29}" type="pres">
      <dgm:prSet presAssocID="{EA2A38FE-CE74-4D1F-80D3-55C977A7A857}" presName="aSpace" presStyleCnt="0"/>
      <dgm:spPr/>
      <dgm:t>
        <a:bodyPr/>
        <a:lstStyle/>
        <a:p>
          <a:endParaRPr lang="en-US"/>
        </a:p>
      </dgm:t>
    </dgm:pt>
    <dgm:pt modelId="{3D4BC986-8DB3-495B-BB1F-DE2213A8B449}" type="pres">
      <dgm:prSet presAssocID="{BE4B0A4F-CCF6-47A6-B971-DCAA98A7C466}" presName="aNode" presStyleLbl="fgAcc1" presStyleIdx="2" presStyleCnt="4">
        <dgm:presLayoutVars>
          <dgm:bulletEnabled val="1"/>
        </dgm:presLayoutVars>
      </dgm:prSet>
      <dgm:spPr/>
      <dgm:t>
        <a:bodyPr/>
        <a:lstStyle/>
        <a:p>
          <a:endParaRPr lang="en-US"/>
        </a:p>
      </dgm:t>
    </dgm:pt>
    <dgm:pt modelId="{5B66C082-8A9F-4EEB-AA29-EB293AD4ADC8}" type="pres">
      <dgm:prSet presAssocID="{BE4B0A4F-CCF6-47A6-B971-DCAA98A7C466}" presName="aSpace" presStyleCnt="0"/>
      <dgm:spPr/>
      <dgm:t>
        <a:bodyPr/>
        <a:lstStyle/>
        <a:p>
          <a:endParaRPr lang="en-US"/>
        </a:p>
      </dgm:t>
    </dgm:pt>
    <dgm:pt modelId="{41F4F2E9-2B82-44C5-A9B4-652A14D4E5D4}" type="pres">
      <dgm:prSet presAssocID="{B7B1C59E-936B-4CB5-B45A-34AE99759DFB}" presName="aNode" presStyleLbl="fgAcc1" presStyleIdx="3" presStyleCnt="4">
        <dgm:presLayoutVars>
          <dgm:bulletEnabled val="1"/>
        </dgm:presLayoutVars>
      </dgm:prSet>
      <dgm:spPr/>
      <dgm:t>
        <a:bodyPr/>
        <a:lstStyle/>
        <a:p>
          <a:endParaRPr lang="en-US"/>
        </a:p>
      </dgm:t>
    </dgm:pt>
    <dgm:pt modelId="{C2F908F1-3CFF-44D5-9CAB-4074444C2C47}" type="pres">
      <dgm:prSet presAssocID="{B7B1C59E-936B-4CB5-B45A-34AE99759DFB}" presName="aSpace" presStyleCnt="0"/>
      <dgm:spPr/>
      <dgm:t>
        <a:bodyPr/>
        <a:lstStyle/>
        <a:p>
          <a:endParaRPr lang="en-US"/>
        </a:p>
      </dgm:t>
    </dgm:pt>
  </dgm:ptLst>
  <dgm:cxnLst>
    <dgm:cxn modelId="{389401E7-5F98-4461-8B7C-6A3FABC69C36}" type="presOf" srcId="{EA2A38FE-CE74-4D1F-80D3-55C977A7A857}" destId="{6452E674-10C7-4EEA-9598-BBD2895118D8}" srcOrd="0" destOrd="0" presId="urn:microsoft.com/office/officeart/2005/8/layout/pyramid2"/>
    <dgm:cxn modelId="{CCC5E96F-94B3-49A5-AA27-F8A0F83E1099}" srcId="{1D0C5180-D8F6-4F7B-AF3B-8FBD190F5B8D}" destId="{EFE504AD-F9F5-4337-A53D-4106ECC691A0}" srcOrd="0" destOrd="0" parTransId="{1741805B-221A-4DB0-A6E2-2F4E88C60D61}" sibTransId="{18E4ED03-AB36-4326-A0DE-6A728F0B7263}"/>
    <dgm:cxn modelId="{471483BF-B60F-4832-ABC1-88887C0F6A29}" srcId="{1D0C5180-D8F6-4F7B-AF3B-8FBD190F5B8D}" destId="{B7B1C59E-936B-4CB5-B45A-34AE99759DFB}" srcOrd="3" destOrd="0" parTransId="{5DB084AE-5484-4547-94D8-3B6880604515}" sibTransId="{183EA2C5-67F7-4532-9795-2275605ED533}"/>
    <dgm:cxn modelId="{A10839B2-E7D6-488D-B9BF-50C6AAE52010}" srcId="{1D0C5180-D8F6-4F7B-AF3B-8FBD190F5B8D}" destId="{BE4B0A4F-CCF6-47A6-B971-DCAA98A7C466}" srcOrd="2" destOrd="0" parTransId="{CEC2B914-0883-414F-A994-44E210CD1009}" sibTransId="{06657D4A-A1E8-4182-9B4C-DFA7CCE8BF58}"/>
    <dgm:cxn modelId="{77DB79BA-CC49-4033-A821-638569C02CC9}" type="presOf" srcId="{BE4B0A4F-CCF6-47A6-B971-DCAA98A7C466}" destId="{3D4BC986-8DB3-495B-BB1F-DE2213A8B449}" srcOrd="0" destOrd="0" presId="urn:microsoft.com/office/officeart/2005/8/layout/pyramid2"/>
    <dgm:cxn modelId="{B7C3A341-B774-43BB-BB08-A8DADF8223DF}" srcId="{1D0C5180-D8F6-4F7B-AF3B-8FBD190F5B8D}" destId="{EA2A38FE-CE74-4D1F-80D3-55C977A7A857}" srcOrd="1" destOrd="0" parTransId="{34E1A349-9BAB-4877-8B23-C05276D2249B}" sibTransId="{61990FC6-BFFE-442E-A9C3-0606A603FC92}"/>
    <dgm:cxn modelId="{CD4F0971-29A1-4825-A245-247D03E091AF}" type="presOf" srcId="{EFE504AD-F9F5-4337-A53D-4106ECC691A0}" destId="{DCC24E82-61B0-45FB-A099-13FBD9DB4DF5}" srcOrd="0" destOrd="0" presId="urn:microsoft.com/office/officeart/2005/8/layout/pyramid2"/>
    <dgm:cxn modelId="{8A26E04A-BE69-4D7B-A179-728CBF9A850B}" type="presOf" srcId="{1D0C5180-D8F6-4F7B-AF3B-8FBD190F5B8D}" destId="{100A33DB-25AC-40BD-BF29-24468B343BC6}" srcOrd="0" destOrd="0" presId="urn:microsoft.com/office/officeart/2005/8/layout/pyramid2"/>
    <dgm:cxn modelId="{989D40C6-8692-4A0F-8307-3963D266733E}" type="presOf" srcId="{B7B1C59E-936B-4CB5-B45A-34AE99759DFB}" destId="{41F4F2E9-2B82-44C5-A9B4-652A14D4E5D4}" srcOrd="0" destOrd="0" presId="urn:microsoft.com/office/officeart/2005/8/layout/pyramid2"/>
    <dgm:cxn modelId="{781E4AD7-721F-4E49-BA2D-FE0BDAEA87B3}" type="presParOf" srcId="{100A33DB-25AC-40BD-BF29-24468B343BC6}" destId="{EB5F6797-5550-4706-8560-6BDE7A34FA10}" srcOrd="0" destOrd="0" presId="urn:microsoft.com/office/officeart/2005/8/layout/pyramid2"/>
    <dgm:cxn modelId="{2BD7FC99-6CBF-475C-BC69-4692023356C2}" type="presParOf" srcId="{100A33DB-25AC-40BD-BF29-24468B343BC6}" destId="{32772D66-E50B-4B11-9572-8B294752ED43}" srcOrd="1" destOrd="0" presId="urn:microsoft.com/office/officeart/2005/8/layout/pyramid2"/>
    <dgm:cxn modelId="{8BCB5C37-4DA1-4EB9-91CC-F18A4D269AE5}" type="presParOf" srcId="{32772D66-E50B-4B11-9572-8B294752ED43}" destId="{DCC24E82-61B0-45FB-A099-13FBD9DB4DF5}" srcOrd="0" destOrd="0" presId="urn:microsoft.com/office/officeart/2005/8/layout/pyramid2"/>
    <dgm:cxn modelId="{18FD339F-9492-45DC-A35C-4D9912610D4E}" type="presParOf" srcId="{32772D66-E50B-4B11-9572-8B294752ED43}" destId="{876DCBBF-D2D0-4969-9CF6-29BA5AFA8AA9}" srcOrd="1" destOrd="0" presId="urn:microsoft.com/office/officeart/2005/8/layout/pyramid2"/>
    <dgm:cxn modelId="{C2AB53E1-5ED3-4D20-B19B-8786E4F899CA}" type="presParOf" srcId="{32772D66-E50B-4B11-9572-8B294752ED43}" destId="{6452E674-10C7-4EEA-9598-BBD2895118D8}" srcOrd="2" destOrd="0" presId="urn:microsoft.com/office/officeart/2005/8/layout/pyramid2"/>
    <dgm:cxn modelId="{093E0039-2CB8-4965-8EC3-2B59CA896403}" type="presParOf" srcId="{32772D66-E50B-4B11-9572-8B294752ED43}" destId="{ACFE2757-F624-44AE-ACDC-F80586CB9C29}" srcOrd="3" destOrd="0" presId="urn:microsoft.com/office/officeart/2005/8/layout/pyramid2"/>
    <dgm:cxn modelId="{50FB4E34-AAE2-4C19-BE0A-5C6B70C8F649}" type="presParOf" srcId="{32772D66-E50B-4B11-9572-8B294752ED43}" destId="{3D4BC986-8DB3-495B-BB1F-DE2213A8B449}" srcOrd="4" destOrd="0" presId="urn:microsoft.com/office/officeart/2005/8/layout/pyramid2"/>
    <dgm:cxn modelId="{BAC3BE33-FCF0-42AA-B7FC-9C422AC83A38}" type="presParOf" srcId="{32772D66-E50B-4B11-9572-8B294752ED43}" destId="{5B66C082-8A9F-4EEB-AA29-EB293AD4ADC8}" srcOrd="5" destOrd="0" presId="urn:microsoft.com/office/officeart/2005/8/layout/pyramid2"/>
    <dgm:cxn modelId="{8A8A2353-E272-40FE-A9E6-B6B9644B52CD}" type="presParOf" srcId="{32772D66-E50B-4B11-9572-8B294752ED43}" destId="{41F4F2E9-2B82-44C5-A9B4-652A14D4E5D4}" srcOrd="6" destOrd="0" presId="urn:microsoft.com/office/officeart/2005/8/layout/pyramid2"/>
    <dgm:cxn modelId="{D2FD471D-39E7-42E9-963C-FCEF494BB070}" type="presParOf" srcId="{32772D66-E50B-4B11-9572-8B294752ED43}" destId="{C2F908F1-3CFF-44D5-9CAB-4074444C2C47}"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5F6797-5550-4706-8560-6BDE7A34FA10}">
      <dsp:nvSpPr>
        <dsp:cNvPr id="0" name=""/>
        <dsp:cNvSpPr/>
      </dsp:nvSpPr>
      <dsp:spPr>
        <a:xfrm>
          <a:off x="658498" y="228605"/>
          <a:ext cx="5867385" cy="4140188"/>
        </a:xfrm>
        <a:prstGeom prst="triangle">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a:scene3d>
          <a:camera prst="perspectiveBelow"/>
          <a:lightRig rig="threePt" dir="t"/>
        </a:scene3d>
      </dsp:spPr>
      <dsp:style>
        <a:lnRef idx="2">
          <a:scrgbClr r="0" g="0" b="0"/>
        </a:lnRef>
        <a:fillRef idx="1">
          <a:scrgbClr r="0" g="0" b="0"/>
        </a:fillRef>
        <a:effectRef idx="0">
          <a:scrgbClr r="0" g="0" b="0"/>
        </a:effectRef>
        <a:fontRef idx="minor">
          <a:schemeClr val="lt1"/>
        </a:fontRef>
      </dsp:style>
    </dsp:sp>
    <dsp:sp modelId="{DCC24E82-61B0-45FB-A099-13FBD9DB4DF5}">
      <dsp:nvSpPr>
        <dsp:cNvPr id="0" name=""/>
        <dsp:cNvSpPr/>
      </dsp:nvSpPr>
      <dsp:spPr>
        <a:xfrm>
          <a:off x="3592191" y="460188"/>
          <a:ext cx="2988310" cy="817116"/>
        </a:xfrm>
        <a:prstGeom prst="roundRect">
          <a:avLst/>
        </a:prstGeom>
        <a:solidFill>
          <a:schemeClr val="lt1">
            <a:alpha val="90000"/>
            <a:hueOff val="0"/>
            <a:satOff val="0"/>
            <a:lumOff val="0"/>
            <a:alphaOff val="0"/>
          </a:schemeClr>
        </a:solidFill>
        <a:ln w="2540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IN" sz="1600" b="1" kern="1200" dirty="0" smtClean="0"/>
            <a:t>Identification and evaluation of the opportunity</a:t>
          </a:r>
          <a:r>
            <a:rPr lang="en-IN" sz="1600" kern="1200" dirty="0" smtClean="0"/>
            <a:t>:</a:t>
          </a:r>
          <a:endParaRPr lang="en-US" sz="1600" kern="1200" dirty="0"/>
        </a:p>
      </dsp:txBody>
      <dsp:txXfrm>
        <a:off x="3632079" y="500076"/>
        <a:ext cx="2908534" cy="737340"/>
      </dsp:txXfrm>
    </dsp:sp>
    <dsp:sp modelId="{6452E674-10C7-4EEA-9598-BBD2895118D8}">
      <dsp:nvSpPr>
        <dsp:cNvPr id="0" name=""/>
        <dsp:cNvSpPr/>
      </dsp:nvSpPr>
      <dsp:spPr>
        <a:xfrm>
          <a:off x="3592191" y="1379444"/>
          <a:ext cx="2988310" cy="817116"/>
        </a:xfrm>
        <a:prstGeom prst="roundRect">
          <a:avLst/>
        </a:prstGeom>
        <a:solidFill>
          <a:schemeClr val="lt1">
            <a:alpha val="90000"/>
            <a:hueOff val="0"/>
            <a:satOff val="0"/>
            <a:lumOff val="0"/>
            <a:alphaOff val="0"/>
          </a:schemeClr>
        </a:solidFill>
        <a:ln w="25400" cap="flat" cmpd="sng" algn="ctr">
          <a:solidFill>
            <a:schemeClr val="accent1">
              <a:shade val="50000"/>
              <a:hueOff val="180719"/>
              <a:satOff val="-3780"/>
              <a:lumOff val="2103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IN" sz="1600" b="1" kern="1200" dirty="0" smtClean="0"/>
            <a:t>Develop a business Plan</a:t>
          </a:r>
          <a:endParaRPr lang="en-US" sz="1600" kern="1200" dirty="0"/>
        </a:p>
      </dsp:txBody>
      <dsp:txXfrm>
        <a:off x="3632079" y="1419332"/>
        <a:ext cx="2908534" cy="737340"/>
      </dsp:txXfrm>
    </dsp:sp>
    <dsp:sp modelId="{3D4BC986-8DB3-495B-BB1F-DE2213A8B449}">
      <dsp:nvSpPr>
        <dsp:cNvPr id="0" name=""/>
        <dsp:cNvSpPr/>
      </dsp:nvSpPr>
      <dsp:spPr>
        <a:xfrm>
          <a:off x="3592191" y="2298699"/>
          <a:ext cx="2988310" cy="817116"/>
        </a:xfrm>
        <a:prstGeom prst="roundRect">
          <a:avLst/>
        </a:prstGeom>
        <a:solidFill>
          <a:schemeClr val="lt1">
            <a:alpha val="90000"/>
            <a:hueOff val="0"/>
            <a:satOff val="0"/>
            <a:lumOff val="0"/>
            <a:alphaOff val="0"/>
          </a:schemeClr>
        </a:solidFill>
        <a:ln w="25400" cap="flat" cmpd="sng" algn="ctr">
          <a:solidFill>
            <a:schemeClr val="accent1">
              <a:shade val="50000"/>
              <a:hueOff val="361437"/>
              <a:satOff val="-7560"/>
              <a:lumOff val="4206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IN" sz="1600" b="1" kern="1200" dirty="0" smtClean="0"/>
            <a:t>Determine the Resources Required</a:t>
          </a:r>
          <a:endParaRPr lang="en-US" sz="1600" kern="1200" dirty="0"/>
        </a:p>
      </dsp:txBody>
      <dsp:txXfrm>
        <a:off x="3632079" y="2338587"/>
        <a:ext cx="2908534" cy="737340"/>
      </dsp:txXfrm>
    </dsp:sp>
    <dsp:sp modelId="{41F4F2E9-2B82-44C5-A9B4-652A14D4E5D4}">
      <dsp:nvSpPr>
        <dsp:cNvPr id="0" name=""/>
        <dsp:cNvSpPr/>
      </dsp:nvSpPr>
      <dsp:spPr>
        <a:xfrm>
          <a:off x="3592191" y="3217955"/>
          <a:ext cx="2988310" cy="817116"/>
        </a:xfrm>
        <a:prstGeom prst="roundRect">
          <a:avLst/>
        </a:prstGeom>
        <a:solidFill>
          <a:schemeClr val="lt1">
            <a:alpha val="90000"/>
            <a:hueOff val="0"/>
            <a:satOff val="0"/>
            <a:lumOff val="0"/>
            <a:alphaOff val="0"/>
          </a:schemeClr>
        </a:solidFill>
        <a:ln w="25400" cap="flat" cmpd="sng" algn="ctr">
          <a:solidFill>
            <a:schemeClr val="accent1">
              <a:shade val="50000"/>
              <a:hueOff val="180719"/>
              <a:satOff val="-3780"/>
              <a:lumOff val="2103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IN" sz="1600" b="1" kern="1200" dirty="0" smtClean="0"/>
            <a:t>Implementation and management of the enterprises: </a:t>
          </a:r>
          <a:endParaRPr lang="en-US" sz="1600" kern="1200" dirty="0"/>
        </a:p>
      </dsp:txBody>
      <dsp:txXfrm>
        <a:off x="3632079" y="3257843"/>
        <a:ext cx="2908534" cy="737340"/>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9FFD27-AECE-4AA0-824A-26CBD1128095}" type="datetimeFigureOut">
              <a:rPr lang="en-US" smtClean="0"/>
              <a:t>12/4/2018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FAB744-B8E4-4567-A00C-4047E683FB93}" type="slidenum">
              <a:rPr lang="en-US" smtClean="0"/>
              <a:t>‹#›</a:t>
            </a:fld>
            <a:endParaRPr lang="en-US"/>
          </a:p>
        </p:txBody>
      </p:sp>
    </p:spTree>
    <p:extLst>
      <p:ext uri="{BB962C8B-B14F-4D97-AF65-F5344CB8AC3E}">
        <p14:creationId xmlns:p14="http://schemas.microsoft.com/office/powerpoint/2010/main" val="3617184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26CFB3-547C-4FF1-84C5-DF3C79A80116}" type="slidenum">
              <a:rPr lang="en-US" smtClean="0"/>
              <a:pPr/>
              <a:t>28</a:t>
            </a:fld>
            <a:endParaRPr lang="en-US"/>
          </a:p>
        </p:txBody>
      </p:sp>
    </p:spTree>
    <p:extLst>
      <p:ext uri="{BB962C8B-B14F-4D97-AF65-F5344CB8AC3E}">
        <p14:creationId xmlns:p14="http://schemas.microsoft.com/office/powerpoint/2010/main" val="2310391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71BB15-E9E2-4AEA-840B-2E61CD5B8A2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D8644C-A6B5-4F8A-B95A-9111F2A64860}" type="slidenum">
              <a:rPr lang="en-US" smtClean="0"/>
              <a:t>‹#›</a:t>
            </a:fld>
            <a:endParaRPr lang="en-US"/>
          </a:p>
        </p:txBody>
      </p:sp>
    </p:spTree>
    <p:extLst>
      <p:ext uri="{BB962C8B-B14F-4D97-AF65-F5344CB8AC3E}">
        <p14:creationId xmlns:p14="http://schemas.microsoft.com/office/powerpoint/2010/main" val="3145315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71BB15-E9E2-4AEA-840B-2E61CD5B8A2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D8644C-A6B5-4F8A-B95A-9111F2A64860}" type="slidenum">
              <a:rPr lang="en-US" smtClean="0"/>
              <a:t>‹#›</a:t>
            </a:fld>
            <a:endParaRPr lang="en-US"/>
          </a:p>
        </p:txBody>
      </p:sp>
    </p:spTree>
    <p:extLst>
      <p:ext uri="{BB962C8B-B14F-4D97-AF65-F5344CB8AC3E}">
        <p14:creationId xmlns:p14="http://schemas.microsoft.com/office/powerpoint/2010/main" val="4191799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71BB15-E9E2-4AEA-840B-2E61CD5B8A2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D8644C-A6B5-4F8A-B95A-9111F2A64860}" type="slidenum">
              <a:rPr lang="en-US" smtClean="0"/>
              <a:t>‹#›</a:t>
            </a:fld>
            <a:endParaRPr lang="en-US"/>
          </a:p>
        </p:txBody>
      </p:sp>
    </p:spTree>
    <p:extLst>
      <p:ext uri="{BB962C8B-B14F-4D97-AF65-F5344CB8AC3E}">
        <p14:creationId xmlns:p14="http://schemas.microsoft.com/office/powerpoint/2010/main" val="2828663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981200"/>
            <a:ext cx="8229600" cy="3886200"/>
          </a:xfrm>
        </p:spPr>
        <p:txBody>
          <a:bodyPr/>
          <a:lstStyle/>
          <a:p>
            <a:endParaRPr lang="en-US"/>
          </a:p>
        </p:txBody>
      </p:sp>
      <p:sp>
        <p:nvSpPr>
          <p:cNvPr id="4" name="Footer Placeholder 3"/>
          <p:cNvSpPr>
            <a:spLocks noGrp="1"/>
          </p:cNvSpPr>
          <p:nvPr>
            <p:ph type="ftr" sz="quarter" idx="10"/>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1"/>
          </p:nvPr>
        </p:nvSpPr>
        <p:spPr>
          <a:xfrm>
            <a:off x="6553200" y="6248400"/>
            <a:ext cx="2133600" cy="457200"/>
          </a:xfrm>
        </p:spPr>
        <p:txBody>
          <a:bodyPr/>
          <a:lstStyle>
            <a:lvl1pPr>
              <a:defRPr/>
            </a:lvl1pPr>
          </a:lstStyle>
          <a:p>
            <a:fld id="{51A99C47-4E03-4587-A5DF-54B8CD21E690}" type="slidenum">
              <a:rPr lang="en-US"/>
              <a:pPr/>
              <a:t>‹#›</a:t>
            </a:fld>
            <a:endParaRPr lang="en-US"/>
          </a:p>
        </p:txBody>
      </p:sp>
      <p:sp>
        <p:nvSpPr>
          <p:cNvPr id="6" name="Date Placeholder 5"/>
          <p:cNvSpPr>
            <a:spLocks noGrp="1"/>
          </p:cNvSpPr>
          <p:nvPr>
            <p:ph type="dt" sz="half" idx="12"/>
          </p:nvPr>
        </p:nvSpPr>
        <p:spPr>
          <a:xfrm>
            <a:off x="457200" y="6245225"/>
            <a:ext cx="2133600" cy="476250"/>
          </a:xfrm>
        </p:spPr>
        <p:txBody>
          <a:bodyPr/>
          <a:lstStyle>
            <a:lvl1pPr>
              <a:defRPr/>
            </a:lvl1pPr>
          </a:lstStyle>
          <a:p>
            <a:fld id="{2577CF30-49B0-4861-A7AA-AF64CC1BB620}" type="datetime1">
              <a:rPr lang="en-US" smtClean="0"/>
              <a:t>12/4/2018</a:t>
            </a:fld>
            <a:endParaRPr lang="en-US"/>
          </a:p>
        </p:txBody>
      </p:sp>
    </p:spTree>
    <p:extLst>
      <p:ext uri="{BB962C8B-B14F-4D97-AF65-F5344CB8AC3E}">
        <p14:creationId xmlns:p14="http://schemas.microsoft.com/office/powerpoint/2010/main" val="3055395836"/>
      </p:ext>
    </p:extLst>
  </p:cSld>
  <p:clrMapOvr>
    <a:masterClrMapping/>
  </p:clrMapOvr>
  <p:transition spd="med">
    <p:diamon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457200"/>
            <a:ext cx="82296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Footer Placeholder 2"/>
          <p:cNvSpPr>
            <a:spLocks noGrp="1"/>
          </p:cNvSpPr>
          <p:nvPr>
            <p:ph type="ftr" sz="quarter" idx="10"/>
          </p:nvPr>
        </p:nvSpPr>
        <p:spPr>
          <a:xfrm>
            <a:off x="3124200" y="6248400"/>
            <a:ext cx="2895600" cy="457200"/>
          </a:xfrm>
        </p:spPr>
        <p:txBody>
          <a:bodyPr/>
          <a:lstStyle>
            <a:lvl1pPr>
              <a:defRPr/>
            </a:lvl1pPr>
          </a:lstStyle>
          <a:p>
            <a:endParaRPr lang="en-US"/>
          </a:p>
        </p:txBody>
      </p:sp>
      <p:sp>
        <p:nvSpPr>
          <p:cNvPr id="4" name="Slide Number Placeholder 3"/>
          <p:cNvSpPr>
            <a:spLocks noGrp="1"/>
          </p:cNvSpPr>
          <p:nvPr>
            <p:ph type="sldNum" sz="quarter" idx="11"/>
          </p:nvPr>
        </p:nvSpPr>
        <p:spPr>
          <a:xfrm>
            <a:off x="6553200" y="6248400"/>
            <a:ext cx="2133600" cy="457200"/>
          </a:xfrm>
        </p:spPr>
        <p:txBody>
          <a:bodyPr/>
          <a:lstStyle>
            <a:lvl1pPr>
              <a:defRPr/>
            </a:lvl1pPr>
          </a:lstStyle>
          <a:p>
            <a:fld id="{E8CE530E-3766-4478-A1CD-EE62266FC7B5}" type="slidenum">
              <a:rPr lang="en-US"/>
              <a:pPr/>
              <a:t>‹#›</a:t>
            </a:fld>
            <a:endParaRPr lang="en-US"/>
          </a:p>
        </p:txBody>
      </p:sp>
      <p:sp>
        <p:nvSpPr>
          <p:cNvPr id="5" name="Date Placeholder 4"/>
          <p:cNvSpPr>
            <a:spLocks noGrp="1"/>
          </p:cNvSpPr>
          <p:nvPr>
            <p:ph type="dt" sz="half" idx="12"/>
          </p:nvPr>
        </p:nvSpPr>
        <p:spPr>
          <a:xfrm>
            <a:off x="457200" y="6245225"/>
            <a:ext cx="2133600" cy="476250"/>
          </a:xfrm>
        </p:spPr>
        <p:txBody>
          <a:bodyPr/>
          <a:lstStyle>
            <a:lvl1pPr>
              <a:defRPr/>
            </a:lvl1pPr>
          </a:lstStyle>
          <a:p>
            <a:fld id="{9F1B0F04-A581-4FCB-ADE9-F598557AFC71}" type="datetime1">
              <a:rPr lang="en-US" smtClean="0"/>
              <a:t>12/4/2018</a:t>
            </a:fld>
            <a:endParaRPr lang="en-US"/>
          </a:p>
        </p:txBody>
      </p:sp>
    </p:spTree>
    <p:extLst>
      <p:ext uri="{BB962C8B-B14F-4D97-AF65-F5344CB8AC3E}">
        <p14:creationId xmlns:p14="http://schemas.microsoft.com/office/powerpoint/2010/main" val="292845678"/>
      </p:ext>
    </p:extLst>
  </p:cSld>
  <p:clrMapOvr>
    <a:masterClrMapping/>
  </p:clrMapOvr>
  <p:transition spd="med">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71BB15-E9E2-4AEA-840B-2E61CD5B8A2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D8644C-A6B5-4F8A-B95A-9111F2A64860}" type="slidenum">
              <a:rPr lang="en-US" smtClean="0"/>
              <a:t>‹#›</a:t>
            </a:fld>
            <a:endParaRPr lang="en-US"/>
          </a:p>
        </p:txBody>
      </p:sp>
    </p:spTree>
    <p:extLst>
      <p:ext uri="{BB962C8B-B14F-4D97-AF65-F5344CB8AC3E}">
        <p14:creationId xmlns:p14="http://schemas.microsoft.com/office/powerpoint/2010/main" val="2073612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71BB15-E9E2-4AEA-840B-2E61CD5B8A2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D8644C-A6B5-4F8A-B95A-9111F2A64860}" type="slidenum">
              <a:rPr lang="en-US" smtClean="0"/>
              <a:t>‹#›</a:t>
            </a:fld>
            <a:endParaRPr lang="en-US"/>
          </a:p>
        </p:txBody>
      </p:sp>
    </p:spTree>
    <p:extLst>
      <p:ext uri="{BB962C8B-B14F-4D97-AF65-F5344CB8AC3E}">
        <p14:creationId xmlns:p14="http://schemas.microsoft.com/office/powerpoint/2010/main" val="4254513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71BB15-E9E2-4AEA-840B-2E61CD5B8A22}"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D8644C-A6B5-4F8A-B95A-9111F2A64860}" type="slidenum">
              <a:rPr lang="en-US" smtClean="0"/>
              <a:t>‹#›</a:t>
            </a:fld>
            <a:endParaRPr lang="en-US"/>
          </a:p>
        </p:txBody>
      </p:sp>
    </p:spTree>
    <p:extLst>
      <p:ext uri="{BB962C8B-B14F-4D97-AF65-F5344CB8AC3E}">
        <p14:creationId xmlns:p14="http://schemas.microsoft.com/office/powerpoint/2010/main" val="1419867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71BB15-E9E2-4AEA-840B-2E61CD5B8A22}" type="datetimeFigureOut">
              <a:rPr lang="en-US" smtClean="0"/>
              <a:t>12/4/2018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D8644C-A6B5-4F8A-B95A-9111F2A64860}" type="slidenum">
              <a:rPr lang="en-US" smtClean="0"/>
              <a:t>‹#›</a:t>
            </a:fld>
            <a:endParaRPr lang="en-US"/>
          </a:p>
        </p:txBody>
      </p:sp>
    </p:spTree>
    <p:extLst>
      <p:ext uri="{BB962C8B-B14F-4D97-AF65-F5344CB8AC3E}">
        <p14:creationId xmlns:p14="http://schemas.microsoft.com/office/powerpoint/2010/main" val="3003802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71BB15-E9E2-4AEA-840B-2E61CD5B8A22}" type="datetimeFigureOut">
              <a:rPr lang="en-US" smtClean="0"/>
              <a:t>12/4/2018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D8644C-A6B5-4F8A-B95A-9111F2A64860}" type="slidenum">
              <a:rPr lang="en-US" smtClean="0"/>
              <a:t>‹#›</a:t>
            </a:fld>
            <a:endParaRPr lang="en-US"/>
          </a:p>
        </p:txBody>
      </p:sp>
    </p:spTree>
    <p:extLst>
      <p:ext uri="{BB962C8B-B14F-4D97-AF65-F5344CB8AC3E}">
        <p14:creationId xmlns:p14="http://schemas.microsoft.com/office/powerpoint/2010/main" val="2491045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71BB15-E9E2-4AEA-840B-2E61CD5B8A22}" type="datetimeFigureOut">
              <a:rPr lang="en-US" smtClean="0"/>
              <a:t>12/4/2018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D8644C-A6B5-4F8A-B95A-9111F2A64860}" type="slidenum">
              <a:rPr lang="en-US" smtClean="0"/>
              <a:t>‹#›</a:t>
            </a:fld>
            <a:endParaRPr lang="en-US"/>
          </a:p>
        </p:txBody>
      </p:sp>
    </p:spTree>
    <p:extLst>
      <p:ext uri="{BB962C8B-B14F-4D97-AF65-F5344CB8AC3E}">
        <p14:creationId xmlns:p14="http://schemas.microsoft.com/office/powerpoint/2010/main" val="4002845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71BB15-E9E2-4AEA-840B-2E61CD5B8A22}"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D8644C-A6B5-4F8A-B95A-9111F2A64860}" type="slidenum">
              <a:rPr lang="en-US" smtClean="0"/>
              <a:t>‹#›</a:t>
            </a:fld>
            <a:endParaRPr lang="en-US"/>
          </a:p>
        </p:txBody>
      </p:sp>
    </p:spTree>
    <p:extLst>
      <p:ext uri="{BB962C8B-B14F-4D97-AF65-F5344CB8AC3E}">
        <p14:creationId xmlns:p14="http://schemas.microsoft.com/office/powerpoint/2010/main" val="1250948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71BB15-E9E2-4AEA-840B-2E61CD5B8A22}"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D8644C-A6B5-4F8A-B95A-9111F2A64860}" type="slidenum">
              <a:rPr lang="en-US" smtClean="0"/>
              <a:t>‹#›</a:t>
            </a:fld>
            <a:endParaRPr lang="en-US"/>
          </a:p>
        </p:txBody>
      </p:sp>
    </p:spTree>
    <p:extLst>
      <p:ext uri="{BB962C8B-B14F-4D97-AF65-F5344CB8AC3E}">
        <p14:creationId xmlns:p14="http://schemas.microsoft.com/office/powerpoint/2010/main" val="3198348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71BB15-E9E2-4AEA-840B-2E61CD5B8A22}" type="datetimeFigureOut">
              <a:rPr lang="en-US" smtClean="0"/>
              <a:t>12/4/2018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D8644C-A6B5-4F8A-B95A-9111F2A64860}" type="slidenum">
              <a:rPr lang="en-US" smtClean="0"/>
              <a:t>‹#›</a:t>
            </a:fld>
            <a:endParaRPr lang="en-US"/>
          </a:p>
        </p:txBody>
      </p:sp>
    </p:spTree>
    <p:extLst>
      <p:ext uri="{BB962C8B-B14F-4D97-AF65-F5344CB8AC3E}">
        <p14:creationId xmlns:p14="http://schemas.microsoft.com/office/powerpoint/2010/main" val="84717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dcmsme.gov.in/howtosetup/getstart.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5.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8" descr="C:\Users\Dr P K  Jain\Desktop\images.jpg"/>
          <p:cNvPicPr>
            <a:picLocks noChangeAspect="1" noChangeArrowheads="1"/>
          </p:cNvPicPr>
          <p:nvPr/>
        </p:nvPicPr>
        <p:blipFill>
          <a:blip r:embed="rId2">
            <a:clrChange>
              <a:clrFrom>
                <a:srgbClr val="FFFFFF"/>
              </a:clrFrom>
              <a:clrTo>
                <a:srgbClr val="FFFFFF">
                  <a:alpha val="0"/>
                </a:srgbClr>
              </a:clrTo>
            </a:clrChange>
            <a:duotone>
              <a:schemeClr val="accent1">
                <a:shade val="45000"/>
                <a:satMod val="135000"/>
              </a:schemeClr>
              <a:prstClr val="white"/>
            </a:duotone>
          </a:blip>
          <a:srcRect/>
          <a:stretch>
            <a:fillRect/>
          </a:stretch>
        </p:blipFill>
        <p:spPr bwMode="auto">
          <a:xfrm>
            <a:off x="2438400" y="2268490"/>
            <a:ext cx="4175343" cy="2777665"/>
          </a:xfrm>
          <a:prstGeom prst="rect">
            <a:avLst/>
          </a:prstGeom>
          <a:noFill/>
        </p:spPr>
      </p:pic>
      <p:sp>
        <p:nvSpPr>
          <p:cNvPr id="2" name="Title 1"/>
          <p:cNvSpPr>
            <a:spLocks noGrp="1"/>
          </p:cNvSpPr>
          <p:nvPr>
            <p:ph type="ctrTitle"/>
          </p:nvPr>
        </p:nvSpPr>
        <p:spPr>
          <a:xfrm>
            <a:off x="707801" y="1295400"/>
            <a:ext cx="7772400" cy="1470025"/>
          </a:xfrm>
        </p:spPr>
        <p:txBody>
          <a:bodyPr/>
          <a:lstStyle/>
          <a:p>
            <a:r>
              <a:rPr lang="en-US" dirty="0" smtClean="0"/>
              <a:t>Technical Aspects of SMEs</a:t>
            </a:r>
            <a:endParaRPr lang="en-US" dirty="0"/>
          </a:p>
        </p:txBody>
      </p:sp>
      <p:sp>
        <p:nvSpPr>
          <p:cNvPr id="3" name="Subtitle 2"/>
          <p:cNvSpPr>
            <a:spLocks noGrp="1"/>
          </p:cNvSpPr>
          <p:nvPr>
            <p:ph type="subTitle" idx="1"/>
          </p:nvPr>
        </p:nvSpPr>
        <p:spPr>
          <a:xfrm>
            <a:off x="762000" y="6189156"/>
            <a:ext cx="7772400" cy="440243"/>
          </a:xfrm>
        </p:spPr>
        <p:txBody>
          <a:bodyPr>
            <a:noAutofit/>
          </a:bodyPr>
          <a:lstStyle/>
          <a:p>
            <a:r>
              <a:rPr lang="en-US" sz="1400" dirty="0" smtClean="0"/>
              <a:t>FDP on Entrepreneurship Development, NSTEDB, DST, Government of India</a:t>
            </a:r>
            <a:endParaRPr lang="en-US" sz="1400"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22127" y="83127"/>
            <a:ext cx="1745673" cy="17456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descr="Amity University sea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280553"/>
            <a:ext cx="1143000" cy="1350819"/>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4"/>
          <p:cNvSpPr txBox="1">
            <a:spLocks/>
          </p:cNvSpPr>
          <p:nvPr/>
        </p:nvSpPr>
        <p:spPr>
          <a:xfrm>
            <a:off x="327338" y="4876800"/>
            <a:ext cx="8578402" cy="1464757"/>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3600" dirty="0" smtClean="0">
                <a:solidFill>
                  <a:srgbClr val="002060"/>
                </a:solidFill>
              </a:rPr>
              <a:t>Manish Kumar </a:t>
            </a:r>
            <a:r>
              <a:rPr lang="en-US" sz="3600" dirty="0" err="1" smtClean="0">
                <a:solidFill>
                  <a:srgbClr val="002060"/>
                </a:solidFill>
              </a:rPr>
              <a:t>Arya</a:t>
            </a:r>
            <a:endParaRPr lang="en-US" sz="3600" dirty="0" smtClean="0">
              <a:solidFill>
                <a:srgbClr val="002060"/>
              </a:solidFill>
            </a:endParaRPr>
          </a:p>
          <a:p>
            <a:r>
              <a:rPr lang="en-US" sz="2000" dirty="0" err="1" smtClean="0">
                <a:solidFill>
                  <a:srgbClr val="002060"/>
                </a:solidFill>
              </a:rPr>
              <a:t>Sr</a:t>
            </a:r>
            <a:r>
              <a:rPr lang="en-US" sz="2000" dirty="0" smtClean="0">
                <a:solidFill>
                  <a:srgbClr val="002060"/>
                </a:solidFill>
              </a:rPr>
              <a:t> Manager-R&amp;D, </a:t>
            </a:r>
            <a:r>
              <a:rPr lang="en-US" sz="2000" dirty="0" err="1" smtClean="0">
                <a:solidFill>
                  <a:srgbClr val="002060"/>
                </a:solidFill>
              </a:rPr>
              <a:t>GreenTech</a:t>
            </a:r>
            <a:r>
              <a:rPr lang="en-US" sz="2000" dirty="0" smtClean="0">
                <a:solidFill>
                  <a:srgbClr val="002060"/>
                </a:solidFill>
              </a:rPr>
              <a:t> ITS | Mentor of Change- </a:t>
            </a:r>
            <a:r>
              <a:rPr lang="en-US" sz="2000" dirty="0" err="1" smtClean="0">
                <a:solidFill>
                  <a:srgbClr val="002060"/>
                </a:solidFill>
              </a:rPr>
              <a:t>Atal</a:t>
            </a:r>
            <a:r>
              <a:rPr lang="en-US" sz="2000" dirty="0" smtClean="0">
                <a:solidFill>
                  <a:srgbClr val="002060"/>
                </a:solidFill>
              </a:rPr>
              <a:t> Tinkering Labs</a:t>
            </a:r>
            <a:endParaRPr lang="en-US" sz="2000" dirty="0">
              <a:solidFill>
                <a:srgbClr val="002060"/>
              </a:solidFill>
            </a:endParaRPr>
          </a:p>
        </p:txBody>
      </p:sp>
    </p:spTree>
    <p:extLst>
      <p:ext uri="{BB962C8B-B14F-4D97-AF65-F5344CB8AC3E}">
        <p14:creationId xmlns:p14="http://schemas.microsoft.com/office/powerpoint/2010/main" val="3236936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2000" fill="hold"/>
                                        <p:tgtEl>
                                          <p:spTgt spid="7"/>
                                        </p:tgtEl>
                                        <p:attrNameLst>
                                          <p:attrName>ppt_w</p:attrName>
                                        </p:attrNameLst>
                                      </p:cBhvr>
                                      <p:tavLst>
                                        <p:tav tm="0">
                                          <p:val>
                                            <p:strVal val="#ppt_w*0.70"/>
                                          </p:val>
                                        </p:tav>
                                        <p:tav tm="100000">
                                          <p:val>
                                            <p:strVal val="#ppt_w"/>
                                          </p:val>
                                        </p:tav>
                                      </p:tavLst>
                                    </p:anim>
                                    <p:anim calcmode="lin" valueType="num">
                                      <p:cBhvr>
                                        <p:cTn id="8" dur="2000" fill="hold"/>
                                        <p:tgtEl>
                                          <p:spTgt spid="7"/>
                                        </p:tgtEl>
                                        <p:attrNameLst>
                                          <p:attrName>ppt_h</p:attrName>
                                        </p:attrNameLst>
                                      </p:cBhvr>
                                      <p:tavLst>
                                        <p:tav tm="0">
                                          <p:val>
                                            <p:strVal val="#ppt_h"/>
                                          </p:val>
                                        </p:tav>
                                        <p:tav tm="100000">
                                          <p:val>
                                            <p:strVal val="#ppt_h"/>
                                          </p:val>
                                        </p:tav>
                                      </p:tavLst>
                                    </p:anim>
                                    <p:animEffect transition="in" filter="fade">
                                      <p:cBhvr>
                                        <p:cTn id="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28600" y="838200"/>
            <a:ext cx="7391400" cy="762000"/>
          </a:xfrm>
        </p:spPr>
        <p:txBody>
          <a:bodyPr>
            <a:normAutofit fontScale="90000"/>
          </a:bodyPr>
          <a:lstStyle/>
          <a:p>
            <a:pPr algn="l" eaLnBrk="1" hangingPunct="1"/>
            <a:r>
              <a:rPr lang="en-IN" sz="3600" b="1" dirty="0" smtClean="0">
                <a:solidFill>
                  <a:srgbClr val="C00000"/>
                </a:solidFill>
                <a:latin typeface="Arial" charset="0"/>
                <a:cs typeface="Arial" charset="0"/>
              </a:rPr>
              <a:t>Determine the Resources Required</a:t>
            </a:r>
            <a:r>
              <a:rPr lang="en-US" dirty="0" smtClean="0">
                <a:solidFill>
                  <a:srgbClr val="C35E2E"/>
                </a:solidFill>
                <a:latin typeface="Arial" charset="0"/>
                <a:cs typeface="Arial" charset="0"/>
              </a:rPr>
              <a:t/>
            </a:r>
            <a:br>
              <a:rPr lang="en-US" dirty="0" smtClean="0">
                <a:solidFill>
                  <a:srgbClr val="C35E2E"/>
                </a:solidFill>
                <a:latin typeface="Arial" charset="0"/>
                <a:cs typeface="Arial" charset="0"/>
              </a:rPr>
            </a:br>
            <a:endParaRPr lang="en-US" dirty="0" smtClean="0">
              <a:solidFill>
                <a:srgbClr val="C35E2E"/>
              </a:solidFill>
              <a:latin typeface="Arial" charset="0"/>
              <a:cs typeface="Arial" charset="0"/>
            </a:endParaRPr>
          </a:p>
        </p:txBody>
      </p:sp>
      <p:sp>
        <p:nvSpPr>
          <p:cNvPr id="3" name="Content Placeholder 2"/>
          <p:cNvSpPr>
            <a:spLocks noGrp="1"/>
          </p:cNvSpPr>
          <p:nvPr>
            <p:ph idx="1"/>
          </p:nvPr>
        </p:nvSpPr>
        <p:spPr>
          <a:xfrm>
            <a:off x="457200" y="1447800"/>
            <a:ext cx="8229600" cy="4876800"/>
          </a:xfrm>
        </p:spPr>
        <p:txBody>
          <a:bodyPr>
            <a:normAutofit/>
          </a:bodyPr>
          <a:lstStyle/>
          <a:p>
            <a:pPr marL="274320" indent="-274320" algn="just" eaLnBrk="1" fontAlgn="auto" hangingPunct="1">
              <a:spcAft>
                <a:spcPts val="0"/>
              </a:spcAft>
              <a:buFont typeface="Wingdings 2"/>
              <a:buChar char=""/>
              <a:defRPr/>
            </a:pPr>
            <a:r>
              <a:rPr lang="en-IN" sz="2000" dirty="0" smtClean="0">
                <a:solidFill>
                  <a:srgbClr val="002060"/>
                </a:solidFill>
              </a:rPr>
              <a:t>This process stars with an appraisal of the entrepreneur’s available resources. </a:t>
            </a:r>
          </a:p>
          <a:p>
            <a:pPr marL="274320" indent="-274320" algn="just" eaLnBrk="1" fontAlgn="auto" hangingPunct="1">
              <a:spcAft>
                <a:spcPts val="0"/>
              </a:spcAft>
              <a:buFont typeface="Wingdings 2"/>
              <a:buChar char=""/>
              <a:defRPr/>
            </a:pPr>
            <a:endParaRPr lang="en-IN" sz="2000" dirty="0" smtClean="0">
              <a:solidFill>
                <a:srgbClr val="002060"/>
              </a:solidFill>
            </a:endParaRPr>
          </a:p>
          <a:p>
            <a:pPr marL="0" indent="0" algn="just" eaLnBrk="1" fontAlgn="auto" hangingPunct="1">
              <a:spcAft>
                <a:spcPts val="0"/>
              </a:spcAft>
              <a:buNone/>
              <a:defRPr/>
            </a:pPr>
            <a:r>
              <a:rPr lang="en-IN" sz="2000" b="1" dirty="0" smtClean="0">
                <a:solidFill>
                  <a:srgbClr val="C00000"/>
                </a:solidFill>
              </a:rPr>
              <a:t>Types of resources:</a:t>
            </a:r>
          </a:p>
          <a:p>
            <a:pPr marL="274320" indent="-274320" algn="just" eaLnBrk="1" fontAlgn="auto" hangingPunct="1">
              <a:spcAft>
                <a:spcPts val="0"/>
              </a:spcAft>
              <a:buFont typeface="Wingdings 2"/>
              <a:buChar char=""/>
              <a:defRPr/>
            </a:pPr>
            <a:r>
              <a:rPr lang="en-US" sz="2000" b="1" dirty="0" smtClean="0">
                <a:solidFill>
                  <a:srgbClr val="002060"/>
                </a:solidFill>
              </a:rPr>
              <a:t>Financial</a:t>
            </a:r>
            <a:r>
              <a:rPr lang="en-US" sz="2000" dirty="0" smtClean="0">
                <a:solidFill>
                  <a:srgbClr val="002060"/>
                </a:solidFill>
              </a:rPr>
              <a:t>: this includes money, shares and other assets</a:t>
            </a:r>
          </a:p>
          <a:p>
            <a:pPr marL="274320" indent="-274320" algn="just" eaLnBrk="1" fontAlgn="auto" hangingPunct="1">
              <a:spcAft>
                <a:spcPts val="0"/>
              </a:spcAft>
              <a:buFont typeface="Wingdings 2"/>
              <a:buChar char=""/>
              <a:defRPr/>
            </a:pPr>
            <a:r>
              <a:rPr lang="en-US" sz="2000" b="1" dirty="0" smtClean="0">
                <a:solidFill>
                  <a:srgbClr val="002060"/>
                </a:solidFill>
              </a:rPr>
              <a:t>Physical</a:t>
            </a:r>
            <a:r>
              <a:rPr lang="en-US" sz="2000" dirty="0" smtClean="0">
                <a:solidFill>
                  <a:srgbClr val="002060"/>
                </a:solidFill>
              </a:rPr>
              <a:t>: refers to tangible property such as equipment and office space</a:t>
            </a:r>
          </a:p>
          <a:p>
            <a:pPr marL="274320" indent="-274320" algn="just" eaLnBrk="1" fontAlgn="auto" hangingPunct="1">
              <a:spcAft>
                <a:spcPts val="0"/>
              </a:spcAft>
              <a:buFont typeface="Wingdings 2"/>
              <a:buChar char=""/>
              <a:defRPr/>
            </a:pPr>
            <a:r>
              <a:rPr lang="en-US" sz="2000" b="1" dirty="0" smtClean="0">
                <a:solidFill>
                  <a:srgbClr val="002060"/>
                </a:solidFill>
              </a:rPr>
              <a:t>Human resources</a:t>
            </a:r>
            <a:r>
              <a:rPr lang="en-US" sz="2000" dirty="0" smtClean="0">
                <a:solidFill>
                  <a:srgbClr val="002060"/>
                </a:solidFill>
              </a:rPr>
              <a:t>: includes the knowledge, training, experience, as well as the time of the business owner and employees</a:t>
            </a:r>
          </a:p>
          <a:p>
            <a:pPr marL="274320" indent="-274320" algn="just" eaLnBrk="1" fontAlgn="auto" hangingPunct="1">
              <a:spcAft>
                <a:spcPts val="0"/>
              </a:spcAft>
              <a:buFont typeface="Wingdings 2"/>
              <a:buChar char=""/>
              <a:defRPr/>
            </a:pPr>
            <a:r>
              <a:rPr lang="en-US" sz="2000" b="1" dirty="0" smtClean="0">
                <a:solidFill>
                  <a:srgbClr val="002060"/>
                </a:solidFill>
              </a:rPr>
              <a:t>Technological: </a:t>
            </a:r>
            <a:r>
              <a:rPr lang="en-US" sz="2000" dirty="0" smtClean="0">
                <a:solidFill>
                  <a:srgbClr val="002060"/>
                </a:solidFill>
              </a:rPr>
              <a:t>are embodied in a process, system or physical transformation, </a:t>
            </a:r>
            <a:r>
              <a:rPr lang="en-US" sz="2000" dirty="0" err="1" smtClean="0">
                <a:solidFill>
                  <a:srgbClr val="002060"/>
                </a:solidFill>
              </a:rPr>
              <a:t>eg</a:t>
            </a:r>
            <a:r>
              <a:rPr lang="en-US" sz="2000" dirty="0" smtClean="0">
                <a:solidFill>
                  <a:srgbClr val="002060"/>
                </a:solidFill>
              </a:rPr>
              <a:t>. unique software products and tailored information system architecture</a:t>
            </a:r>
          </a:p>
          <a:p>
            <a:pPr marL="274320" indent="-274320" algn="just" eaLnBrk="1" fontAlgn="auto" hangingPunct="1">
              <a:spcAft>
                <a:spcPts val="0"/>
              </a:spcAft>
              <a:buFont typeface="Wingdings 2"/>
              <a:buChar char=""/>
              <a:defRPr/>
            </a:pPr>
            <a:r>
              <a:rPr lang="en-US" sz="2000" b="1" dirty="0" smtClean="0">
                <a:solidFill>
                  <a:srgbClr val="002060"/>
                </a:solidFill>
              </a:rPr>
              <a:t>Reputation: </a:t>
            </a:r>
            <a:r>
              <a:rPr lang="en-US" sz="2000" dirty="0" smtClean="0">
                <a:solidFill>
                  <a:srgbClr val="002060"/>
                </a:solidFill>
              </a:rPr>
              <a:t>encompasses the perceptions that people in the business' environment have of the business</a:t>
            </a:r>
          </a:p>
          <a:p>
            <a:pPr marL="274320" indent="-274320" algn="just" eaLnBrk="1" fontAlgn="auto" hangingPunct="1">
              <a:spcAft>
                <a:spcPts val="0"/>
              </a:spcAft>
              <a:buFont typeface="Wingdings 2"/>
              <a:buChar char=""/>
              <a:defRPr/>
            </a:pPr>
            <a:r>
              <a:rPr lang="en-US" sz="2000" b="1" dirty="0" smtClean="0">
                <a:solidFill>
                  <a:srgbClr val="002060"/>
                </a:solidFill>
              </a:rPr>
              <a:t>Organizational</a:t>
            </a:r>
            <a:r>
              <a:rPr lang="en-US" sz="2000" dirty="0" smtClean="0">
                <a:solidFill>
                  <a:srgbClr val="002060"/>
                </a:solidFill>
              </a:rPr>
              <a:t>: include the business' structure, routines and systems</a:t>
            </a:r>
          </a:p>
        </p:txBody>
      </p:sp>
      <p:sp>
        <p:nvSpPr>
          <p:cNvPr id="7" name="Rectangle 6"/>
          <p:cNvSpPr/>
          <p:nvPr/>
        </p:nvSpPr>
        <p:spPr>
          <a:xfrm>
            <a:off x="3352800" y="228600"/>
            <a:ext cx="2519363" cy="369888"/>
          </a:xfrm>
          <a:prstGeom prst="rect">
            <a:avLst/>
          </a:prstGeom>
        </p:spPr>
        <p:txBody>
          <a:bodyPr>
            <a:spAutoFit/>
          </a:bodyPr>
          <a:lstStyle/>
          <a:p>
            <a:pPr>
              <a:defRPr/>
            </a:pPr>
            <a:r>
              <a:rPr lang="en-IN" b="1" dirty="0">
                <a:solidFill>
                  <a:schemeClr val="accent6">
                    <a:lumMod val="75000"/>
                  </a:schemeClr>
                </a:solidFill>
                <a:latin typeface="Arial" pitchFamily="34" charset="0"/>
                <a:cs typeface="Arial" pitchFamily="34" charset="0"/>
              </a:rPr>
              <a:t>Setting up Enterprise</a:t>
            </a:r>
            <a:endParaRPr lang="en-US" dirty="0"/>
          </a:p>
        </p:txBody>
      </p:sp>
    </p:spTree>
    <p:extLst>
      <p:ext uri="{BB962C8B-B14F-4D97-AF65-F5344CB8AC3E}">
        <p14:creationId xmlns:p14="http://schemas.microsoft.com/office/powerpoint/2010/main" val="17277940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fade">
                                      <p:cBhvr>
                                        <p:cTn id="7" dur="2000"/>
                                        <p:tgtEl>
                                          <p:spTgt spid="19458"/>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par>
                          <p:cTn id="16" fill="hold" nodeType="afterGroup">
                            <p:stCondLst>
                              <p:cond delay="60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00"/>
                                        <p:tgtEl>
                                          <p:spTgt spid="3">
                                            <p:txEl>
                                              <p:pRg st="3" end="3"/>
                                            </p:txEl>
                                          </p:spTgt>
                                        </p:tgtEl>
                                      </p:cBhvr>
                                    </p:animEffect>
                                  </p:childTnLst>
                                </p:cTn>
                              </p:par>
                            </p:childTnLst>
                          </p:cTn>
                        </p:par>
                        <p:par>
                          <p:cTn id="20" fill="hold" nodeType="afterGroup">
                            <p:stCondLst>
                              <p:cond delay="8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childTnLst>
                          </p:cTn>
                        </p:par>
                        <p:par>
                          <p:cTn id="24" fill="hold" nodeType="afterGroup">
                            <p:stCondLst>
                              <p:cond delay="100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par>
                          <p:cTn id="28" fill="hold" nodeType="afterGroup">
                            <p:stCondLst>
                              <p:cond delay="12000"/>
                            </p:stCondLst>
                            <p:childTnLst>
                              <p:par>
                                <p:cTn id="29" presetID="10" presetClass="entr" presetSubtype="0"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000"/>
                                        <p:tgtEl>
                                          <p:spTgt spid="3">
                                            <p:txEl>
                                              <p:pRg st="6" end="6"/>
                                            </p:txEl>
                                          </p:spTgt>
                                        </p:tgtEl>
                                      </p:cBhvr>
                                    </p:animEffect>
                                  </p:childTnLst>
                                </p:cTn>
                              </p:par>
                            </p:childTnLst>
                          </p:cTn>
                        </p:par>
                        <p:par>
                          <p:cTn id="32" fill="hold" nodeType="afterGroup">
                            <p:stCondLst>
                              <p:cond delay="14000"/>
                            </p:stCondLst>
                            <p:childTnLst>
                              <p:par>
                                <p:cTn id="33" presetID="10" presetClass="entr" presetSubtype="0" fill="hold"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2000"/>
                                        <p:tgtEl>
                                          <p:spTgt spid="3">
                                            <p:txEl>
                                              <p:pRg st="7" end="7"/>
                                            </p:txEl>
                                          </p:spTgt>
                                        </p:tgtEl>
                                      </p:cBhvr>
                                    </p:animEffect>
                                  </p:childTnLst>
                                </p:cTn>
                              </p:par>
                            </p:childTnLst>
                          </p:cTn>
                        </p:par>
                        <p:par>
                          <p:cTn id="36" fill="hold" nodeType="afterGroup">
                            <p:stCondLst>
                              <p:cond delay="16000"/>
                            </p:stCondLst>
                            <p:childTnLst>
                              <p:par>
                                <p:cTn id="37" presetID="10" presetClass="entr" presetSubtype="0" fill="hold"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28600" y="1600200"/>
            <a:ext cx="8001000" cy="838200"/>
          </a:xfrm>
        </p:spPr>
        <p:txBody>
          <a:bodyPr>
            <a:noAutofit/>
          </a:bodyPr>
          <a:lstStyle/>
          <a:p>
            <a:pPr eaLnBrk="1" hangingPunct="1"/>
            <a:r>
              <a:rPr lang="en-IN" sz="2400" b="1" dirty="0" smtClean="0">
                <a:solidFill>
                  <a:srgbClr val="C00000"/>
                </a:solidFill>
                <a:latin typeface="Arial" charset="0"/>
                <a:cs typeface="Arial" charset="0"/>
              </a:rPr>
              <a:t>Implementation and management of the enterprises </a:t>
            </a:r>
            <a:r>
              <a:rPr lang="en-US" sz="2400" dirty="0" smtClean="0">
                <a:solidFill>
                  <a:srgbClr val="C00000"/>
                </a:solidFill>
                <a:latin typeface="Arial" charset="0"/>
                <a:cs typeface="Arial" charset="0"/>
              </a:rPr>
              <a:t/>
            </a:r>
            <a:br>
              <a:rPr lang="en-US" sz="2400" dirty="0" smtClean="0">
                <a:solidFill>
                  <a:srgbClr val="C00000"/>
                </a:solidFill>
                <a:latin typeface="Arial" charset="0"/>
                <a:cs typeface="Arial" charset="0"/>
              </a:rPr>
            </a:br>
            <a:endParaRPr lang="en-US" sz="2400" dirty="0" smtClean="0">
              <a:solidFill>
                <a:srgbClr val="C00000"/>
              </a:solidFill>
              <a:latin typeface="Arial" charset="0"/>
              <a:cs typeface="Arial" charset="0"/>
            </a:endParaRPr>
          </a:p>
        </p:txBody>
      </p:sp>
      <p:sp>
        <p:nvSpPr>
          <p:cNvPr id="20483" name="Content Placeholder 2"/>
          <p:cNvSpPr>
            <a:spLocks noGrp="1"/>
          </p:cNvSpPr>
          <p:nvPr>
            <p:ph idx="1"/>
          </p:nvPr>
        </p:nvSpPr>
        <p:spPr>
          <a:xfrm>
            <a:off x="533400" y="2362200"/>
            <a:ext cx="8229600" cy="1752600"/>
          </a:xfrm>
        </p:spPr>
        <p:txBody>
          <a:bodyPr/>
          <a:lstStyle/>
          <a:p>
            <a:pPr algn="just" eaLnBrk="1" hangingPunct="1"/>
            <a:r>
              <a:rPr lang="en-IN" sz="2000" dirty="0" smtClean="0">
                <a:solidFill>
                  <a:srgbClr val="002060"/>
                </a:solidFill>
              </a:rPr>
              <a:t>After resources are identified, the entrepreneur set the business venture, employs the resources through the implementation of the business plan, manages the enterprise, creates and looks for growth. </a:t>
            </a:r>
            <a:endParaRPr lang="en-US" sz="2000" dirty="0" smtClean="0">
              <a:solidFill>
                <a:srgbClr val="002060"/>
              </a:solidFill>
            </a:endParaRPr>
          </a:p>
          <a:p>
            <a:pPr eaLnBrk="1" hangingPunct="1"/>
            <a:endParaRPr lang="en-US" dirty="0" smtClean="0">
              <a:solidFill>
                <a:srgbClr val="002060"/>
              </a:solidFill>
            </a:endParaRPr>
          </a:p>
        </p:txBody>
      </p:sp>
      <p:sp>
        <p:nvSpPr>
          <p:cNvPr id="7" name="Rectangle 6"/>
          <p:cNvSpPr/>
          <p:nvPr/>
        </p:nvSpPr>
        <p:spPr>
          <a:xfrm>
            <a:off x="3352800" y="228600"/>
            <a:ext cx="2519363" cy="369888"/>
          </a:xfrm>
          <a:prstGeom prst="rect">
            <a:avLst/>
          </a:prstGeom>
        </p:spPr>
        <p:txBody>
          <a:bodyPr>
            <a:spAutoFit/>
          </a:bodyPr>
          <a:lstStyle/>
          <a:p>
            <a:pPr>
              <a:defRPr/>
            </a:pPr>
            <a:r>
              <a:rPr lang="en-IN" b="1" dirty="0">
                <a:solidFill>
                  <a:schemeClr val="accent6">
                    <a:lumMod val="75000"/>
                  </a:schemeClr>
                </a:solidFill>
                <a:latin typeface="Arial" pitchFamily="34" charset="0"/>
                <a:cs typeface="Arial" pitchFamily="34" charset="0"/>
              </a:rPr>
              <a:t>Setting up Enterprise</a:t>
            </a:r>
            <a:endParaRPr lang="en-US" dirty="0"/>
          </a:p>
        </p:txBody>
      </p:sp>
    </p:spTree>
    <p:extLst>
      <p:ext uri="{BB962C8B-B14F-4D97-AF65-F5344CB8AC3E}">
        <p14:creationId xmlns:p14="http://schemas.microsoft.com/office/powerpoint/2010/main" val="29624377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fade">
                                      <p:cBhvr>
                                        <p:cTn id="7" dur="2000"/>
                                        <p:tgtEl>
                                          <p:spTgt spid="20482"/>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0483">
                                            <p:txEl>
                                              <p:pRg st="0" end="0"/>
                                            </p:txEl>
                                          </p:spTgt>
                                        </p:tgtEl>
                                        <p:attrNameLst>
                                          <p:attrName>style.visibility</p:attrName>
                                        </p:attrNameLst>
                                      </p:cBhvr>
                                      <p:to>
                                        <p:strVal val="visible"/>
                                      </p:to>
                                    </p:set>
                                    <p:animEffect transition="in" filter="fade">
                                      <p:cBhvr>
                                        <p:cTn id="11" dur="2000"/>
                                        <p:tgtEl>
                                          <p:spTgt spid="204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C00000"/>
                </a:solidFill>
              </a:rPr>
              <a:t>Reasons behind growth in SME business</a:t>
            </a:r>
            <a:endParaRPr lang="en-US" sz="3600" dirty="0">
              <a:solidFill>
                <a:srgbClr val="C00000"/>
              </a:solidFill>
            </a:endParaRPr>
          </a:p>
        </p:txBody>
      </p:sp>
      <p:sp>
        <p:nvSpPr>
          <p:cNvPr id="3" name="Content Placeholder 2"/>
          <p:cNvSpPr>
            <a:spLocks noGrp="1"/>
          </p:cNvSpPr>
          <p:nvPr>
            <p:ph idx="1"/>
          </p:nvPr>
        </p:nvSpPr>
        <p:spPr/>
        <p:txBody>
          <a:bodyPr>
            <a:normAutofit fontScale="70000" lnSpcReduction="20000"/>
          </a:bodyPr>
          <a:lstStyle/>
          <a:p>
            <a:pPr fontAlgn="base">
              <a:buFont typeface="Wingdings" pitchFamily="2" charset="2"/>
              <a:buChar char="§"/>
            </a:pPr>
            <a:r>
              <a:rPr lang="en-US" dirty="0">
                <a:solidFill>
                  <a:srgbClr val="002060"/>
                </a:solidFill>
              </a:rPr>
              <a:t>High contribution to domestic production</a:t>
            </a:r>
          </a:p>
          <a:p>
            <a:pPr marL="0" indent="0" fontAlgn="base">
              <a:buNone/>
            </a:pPr>
            <a:r>
              <a:rPr lang="en-US" dirty="0">
                <a:solidFill>
                  <a:srgbClr val="002060"/>
                </a:solidFill>
              </a:rPr>
              <a:t>•   Low investment requirements</a:t>
            </a:r>
          </a:p>
          <a:p>
            <a:pPr marL="0" indent="0" fontAlgn="base">
              <a:buNone/>
            </a:pPr>
            <a:r>
              <a:rPr lang="en-US" dirty="0">
                <a:solidFill>
                  <a:srgbClr val="002060"/>
                </a:solidFill>
              </a:rPr>
              <a:t>•   Significant export earnings</a:t>
            </a:r>
          </a:p>
          <a:p>
            <a:pPr marL="0" indent="0" fontAlgn="base">
              <a:buNone/>
            </a:pPr>
            <a:r>
              <a:rPr lang="en-US" dirty="0">
                <a:solidFill>
                  <a:srgbClr val="002060"/>
                </a:solidFill>
              </a:rPr>
              <a:t>•   Capacities to develop appropriate indigenous technology</a:t>
            </a:r>
          </a:p>
          <a:p>
            <a:pPr marL="0" indent="0" fontAlgn="base">
              <a:buNone/>
            </a:pPr>
            <a:r>
              <a:rPr lang="en-US" dirty="0">
                <a:solidFill>
                  <a:srgbClr val="002060"/>
                </a:solidFill>
              </a:rPr>
              <a:t>•   Operational flexibility</a:t>
            </a:r>
          </a:p>
          <a:p>
            <a:pPr marL="0" indent="0" fontAlgn="base">
              <a:buNone/>
            </a:pPr>
            <a:r>
              <a:rPr lang="en-US" dirty="0">
                <a:solidFill>
                  <a:srgbClr val="002060"/>
                </a:solidFill>
              </a:rPr>
              <a:t>•   Contribution towards defense production</a:t>
            </a:r>
          </a:p>
          <a:p>
            <a:pPr marL="0" indent="0" fontAlgn="base">
              <a:buNone/>
            </a:pPr>
            <a:r>
              <a:rPr lang="en-US" dirty="0">
                <a:solidFill>
                  <a:srgbClr val="002060"/>
                </a:solidFill>
              </a:rPr>
              <a:t>•   Technology - oriented industries</a:t>
            </a:r>
          </a:p>
          <a:p>
            <a:pPr marL="0" indent="0" fontAlgn="base">
              <a:buNone/>
            </a:pPr>
            <a:r>
              <a:rPr lang="en-US" dirty="0">
                <a:solidFill>
                  <a:srgbClr val="002060"/>
                </a:solidFill>
              </a:rPr>
              <a:t>•   Import substitution</a:t>
            </a:r>
          </a:p>
          <a:p>
            <a:pPr marL="0" indent="0" fontAlgn="base">
              <a:buNone/>
            </a:pPr>
            <a:r>
              <a:rPr lang="en-US" dirty="0">
                <a:solidFill>
                  <a:srgbClr val="002060"/>
                </a:solidFill>
              </a:rPr>
              <a:t>•   Location wise mobility</a:t>
            </a:r>
          </a:p>
          <a:p>
            <a:pPr marL="0" indent="0" fontAlgn="base">
              <a:buNone/>
            </a:pPr>
            <a:r>
              <a:rPr lang="en-US" dirty="0">
                <a:solidFill>
                  <a:srgbClr val="002060"/>
                </a:solidFill>
              </a:rPr>
              <a:t>•   Low intensive imports</a:t>
            </a:r>
          </a:p>
          <a:p>
            <a:pPr marL="0" indent="0" fontAlgn="base">
              <a:buNone/>
            </a:pPr>
            <a:r>
              <a:rPr lang="en-US" dirty="0">
                <a:solidFill>
                  <a:srgbClr val="002060"/>
                </a:solidFill>
              </a:rPr>
              <a:t>•   Competitiveness in the domestic market</a:t>
            </a:r>
          </a:p>
          <a:p>
            <a:pPr marL="0" indent="0" fontAlgn="base">
              <a:buNone/>
            </a:pPr>
            <a:r>
              <a:rPr lang="en-US" dirty="0">
                <a:solidFill>
                  <a:srgbClr val="002060"/>
                </a:solidFill>
              </a:rPr>
              <a:t>•   Competitiveness in the export markets</a:t>
            </a:r>
          </a:p>
          <a:p>
            <a:endParaRPr lang="en-US" dirty="0">
              <a:solidFill>
                <a:srgbClr val="002060"/>
              </a:solidFill>
            </a:endParaRPr>
          </a:p>
        </p:txBody>
      </p:sp>
    </p:spTree>
    <p:extLst>
      <p:ext uri="{BB962C8B-B14F-4D97-AF65-F5344CB8AC3E}">
        <p14:creationId xmlns:p14="http://schemas.microsoft.com/office/powerpoint/2010/main" val="4142051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4"/>
          <p:cNvSpPr txBox="1">
            <a:spLocks noChangeArrowheads="1"/>
          </p:cNvSpPr>
          <p:nvPr/>
        </p:nvSpPr>
        <p:spPr bwMode="auto">
          <a:xfrm>
            <a:off x="2286000" y="152400"/>
            <a:ext cx="5054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IN" sz="2400" b="1" dirty="0">
                <a:solidFill>
                  <a:srgbClr val="C00000"/>
                </a:solidFill>
              </a:rPr>
              <a:t>Steps in setting up an enterprise</a:t>
            </a:r>
            <a:endParaRPr lang="en-US" sz="2400" dirty="0">
              <a:solidFill>
                <a:srgbClr val="C00000"/>
              </a:solidFill>
            </a:endParaRPr>
          </a:p>
        </p:txBody>
      </p:sp>
      <p:sp>
        <p:nvSpPr>
          <p:cNvPr id="5125" name="Text Box 5"/>
          <p:cNvSpPr txBox="1">
            <a:spLocks noChangeArrowheads="1"/>
          </p:cNvSpPr>
          <p:nvPr/>
        </p:nvSpPr>
        <p:spPr bwMode="auto">
          <a:xfrm>
            <a:off x="6781800" y="2362200"/>
            <a:ext cx="1371600" cy="457200"/>
          </a:xfrm>
          <a:prstGeom prst="rect">
            <a:avLst/>
          </a:prstGeom>
          <a:solidFill>
            <a:schemeClr val="accent4">
              <a:lumMod val="40000"/>
              <a:lumOff val="60000"/>
            </a:schemeClr>
          </a:solidFill>
          <a:ln w="9525">
            <a:solidFill>
              <a:srgbClr val="00B050"/>
            </a:solidFill>
            <a:miter lim="800000"/>
            <a:headEnd/>
            <a:tailEnd/>
          </a:ln>
          <a:effectLst/>
          <a:scene3d>
            <a:camera prst="orthographicFront"/>
            <a:lightRig rig="threePt" dir="t"/>
          </a:scene3d>
          <a:sp3d>
            <a:bevelT prst="relaxedInset"/>
          </a:sp3d>
        </p:spPr>
        <p:txBody>
          <a:bodyPr>
            <a:spAutoFit/>
          </a:bodyPr>
          <a:lstStyle/>
          <a:p>
            <a:pPr algn="ctr">
              <a:defRPr/>
            </a:pPr>
            <a:r>
              <a:rPr lang="en-US" sz="2400" dirty="0">
                <a:latin typeface="Tahoma" pitchFamily="34" charset="0"/>
              </a:rPr>
              <a:t>8 Steps</a:t>
            </a:r>
          </a:p>
        </p:txBody>
      </p:sp>
      <p:sp>
        <p:nvSpPr>
          <p:cNvPr id="5126" name="Rectangle 6"/>
          <p:cNvSpPr>
            <a:spLocks noChangeArrowheads="1"/>
          </p:cNvSpPr>
          <p:nvPr/>
        </p:nvSpPr>
        <p:spPr bwMode="auto">
          <a:xfrm>
            <a:off x="685800" y="838200"/>
            <a:ext cx="2209800" cy="381000"/>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lgn="ctr">
              <a:defRPr/>
            </a:pPr>
            <a:r>
              <a:rPr lang="en-IN" sz="1600" b="1" dirty="0"/>
              <a:t>Project Selection</a:t>
            </a:r>
            <a:endParaRPr lang="en-US" sz="1600" dirty="0">
              <a:latin typeface="Tahoma" pitchFamily="34" charset="0"/>
            </a:endParaRPr>
          </a:p>
        </p:txBody>
      </p:sp>
      <p:sp>
        <p:nvSpPr>
          <p:cNvPr id="5127" name="Rectangle 7"/>
          <p:cNvSpPr>
            <a:spLocks noChangeArrowheads="1"/>
          </p:cNvSpPr>
          <p:nvPr/>
        </p:nvSpPr>
        <p:spPr bwMode="auto">
          <a:xfrm>
            <a:off x="1524000" y="1524000"/>
            <a:ext cx="3124200" cy="381000"/>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lgn="ctr">
              <a:defRPr/>
            </a:pPr>
            <a:r>
              <a:rPr lang="en-IN" sz="1600" b="1" dirty="0"/>
              <a:t>Technology and machinery</a:t>
            </a:r>
            <a:endParaRPr lang="en-US" sz="1600" dirty="0">
              <a:latin typeface="Tahoma" pitchFamily="34" charset="0"/>
            </a:endParaRPr>
          </a:p>
        </p:txBody>
      </p:sp>
      <p:sp>
        <p:nvSpPr>
          <p:cNvPr id="5128" name="Rectangle 8"/>
          <p:cNvSpPr>
            <a:spLocks noChangeArrowheads="1"/>
          </p:cNvSpPr>
          <p:nvPr/>
        </p:nvSpPr>
        <p:spPr bwMode="auto">
          <a:xfrm>
            <a:off x="2514600" y="2286000"/>
            <a:ext cx="2286000" cy="381000"/>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lgn="ctr">
              <a:defRPr/>
            </a:pPr>
            <a:r>
              <a:rPr lang="en-IN" sz="1600" b="1" dirty="0"/>
              <a:t>Arranging Finance</a:t>
            </a:r>
            <a:endParaRPr lang="en-US" sz="1600" dirty="0">
              <a:latin typeface="Tahoma" pitchFamily="34" charset="0"/>
            </a:endParaRPr>
          </a:p>
        </p:txBody>
      </p:sp>
      <p:sp>
        <p:nvSpPr>
          <p:cNvPr id="5129" name="Rectangle 9"/>
          <p:cNvSpPr>
            <a:spLocks noChangeArrowheads="1"/>
          </p:cNvSpPr>
          <p:nvPr/>
        </p:nvSpPr>
        <p:spPr bwMode="auto">
          <a:xfrm>
            <a:off x="3276600" y="3048000"/>
            <a:ext cx="2286000" cy="304800"/>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lgn="ctr">
              <a:defRPr/>
            </a:pPr>
            <a:r>
              <a:rPr lang="en-IN" sz="1600" b="1" dirty="0"/>
              <a:t>Unit Development</a:t>
            </a:r>
            <a:endParaRPr lang="en-US" sz="1600" dirty="0">
              <a:latin typeface="Tahoma" pitchFamily="34" charset="0"/>
            </a:endParaRPr>
          </a:p>
        </p:txBody>
      </p:sp>
      <p:sp>
        <p:nvSpPr>
          <p:cNvPr id="5130" name="Rectangle 10"/>
          <p:cNvSpPr>
            <a:spLocks noChangeArrowheads="1"/>
          </p:cNvSpPr>
          <p:nvPr/>
        </p:nvSpPr>
        <p:spPr bwMode="auto">
          <a:xfrm>
            <a:off x="3276600" y="3733800"/>
            <a:ext cx="4267200" cy="381000"/>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defRPr/>
            </a:pPr>
            <a:r>
              <a:rPr lang="en-IN" sz="1600" b="1" dirty="0"/>
              <a:t>Filing of </a:t>
            </a:r>
            <a:r>
              <a:rPr lang="en-IN" sz="1600" b="1" dirty="0"/>
              <a:t>Entrepreneurs</a:t>
            </a:r>
            <a:r>
              <a:rPr lang="en-IN" sz="1600" b="1" dirty="0"/>
              <a:t>’ Memorandum</a:t>
            </a:r>
            <a:endParaRPr lang="en-US" sz="1600" dirty="0"/>
          </a:p>
        </p:txBody>
      </p:sp>
      <p:sp>
        <p:nvSpPr>
          <p:cNvPr id="22539" name="Line 16"/>
          <p:cNvSpPr>
            <a:spLocks noChangeShapeType="1"/>
          </p:cNvSpPr>
          <p:nvPr/>
        </p:nvSpPr>
        <p:spPr bwMode="auto">
          <a:xfrm>
            <a:off x="2971800" y="24384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0" name="Line 17"/>
          <p:cNvSpPr>
            <a:spLocks noChangeShapeType="1"/>
          </p:cNvSpPr>
          <p:nvPr/>
        </p:nvSpPr>
        <p:spPr bwMode="auto">
          <a:xfrm>
            <a:off x="1600200" y="1219200"/>
            <a:ext cx="11430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541" name="Line 18"/>
          <p:cNvSpPr>
            <a:spLocks noChangeShapeType="1"/>
          </p:cNvSpPr>
          <p:nvPr/>
        </p:nvSpPr>
        <p:spPr bwMode="auto">
          <a:xfrm>
            <a:off x="2438400" y="1981200"/>
            <a:ext cx="11430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542" name="Line 19"/>
          <p:cNvSpPr>
            <a:spLocks noChangeShapeType="1"/>
          </p:cNvSpPr>
          <p:nvPr/>
        </p:nvSpPr>
        <p:spPr bwMode="auto">
          <a:xfrm>
            <a:off x="3276600" y="2743200"/>
            <a:ext cx="990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543" name="Line 20"/>
          <p:cNvSpPr>
            <a:spLocks noChangeShapeType="1"/>
          </p:cNvSpPr>
          <p:nvPr/>
        </p:nvSpPr>
        <p:spPr bwMode="auto">
          <a:xfrm>
            <a:off x="3962400" y="3429000"/>
            <a:ext cx="14478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544" name="Line 20"/>
          <p:cNvSpPr>
            <a:spLocks noChangeShapeType="1"/>
          </p:cNvSpPr>
          <p:nvPr/>
        </p:nvSpPr>
        <p:spPr bwMode="auto">
          <a:xfrm>
            <a:off x="4648200" y="4191000"/>
            <a:ext cx="11430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 name="Rectangle 9"/>
          <p:cNvSpPr>
            <a:spLocks noChangeArrowheads="1"/>
          </p:cNvSpPr>
          <p:nvPr/>
        </p:nvSpPr>
        <p:spPr bwMode="auto">
          <a:xfrm>
            <a:off x="4800600" y="4495800"/>
            <a:ext cx="2057400" cy="304800"/>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lgn="ctr">
              <a:defRPr/>
            </a:pPr>
            <a:r>
              <a:rPr lang="en-IN" sz="1600" b="1" dirty="0"/>
              <a:t>Approvals</a:t>
            </a:r>
            <a:endParaRPr lang="en-US" sz="1600" dirty="0">
              <a:latin typeface="Tahoma" pitchFamily="34" charset="0"/>
            </a:endParaRPr>
          </a:p>
        </p:txBody>
      </p:sp>
      <p:sp>
        <p:nvSpPr>
          <p:cNvPr id="22546" name="Line 20"/>
          <p:cNvSpPr>
            <a:spLocks noChangeShapeType="1"/>
          </p:cNvSpPr>
          <p:nvPr/>
        </p:nvSpPr>
        <p:spPr bwMode="auto">
          <a:xfrm>
            <a:off x="5257800" y="4876800"/>
            <a:ext cx="9906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 name="Rectangle 9"/>
          <p:cNvSpPr>
            <a:spLocks noChangeArrowheads="1"/>
          </p:cNvSpPr>
          <p:nvPr/>
        </p:nvSpPr>
        <p:spPr bwMode="auto">
          <a:xfrm>
            <a:off x="5486400" y="5105400"/>
            <a:ext cx="2362200" cy="381000"/>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lgn="ctr">
              <a:defRPr/>
            </a:pPr>
            <a:r>
              <a:rPr lang="en-IN" sz="1600" b="1" dirty="0"/>
              <a:t>Clearances</a:t>
            </a:r>
            <a:endParaRPr lang="en-US" sz="1600" dirty="0">
              <a:latin typeface="Tahoma" pitchFamily="34" charset="0"/>
            </a:endParaRPr>
          </a:p>
        </p:txBody>
      </p:sp>
      <p:sp>
        <p:nvSpPr>
          <p:cNvPr id="18" name="Rectangle 9"/>
          <p:cNvSpPr>
            <a:spLocks noChangeArrowheads="1"/>
          </p:cNvSpPr>
          <p:nvPr/>
        </p:nvSpPr>
        <p:spPr bwMode="auto">
          <a:xfrm>
            <a:off x="6096000" y="5867400"/>
            <a:ext cx="2362200" cy="457200"/>
          </a:xfrm>
          <a:prstGeom prst="rect">
            <a:avLst/>
          </a:prstGeom>
          <a:solidFill>
            <a:schemeClr val="accent1">
              <a:lumMod val="20000"/>
              <a:lumOff val="80000"/>
            </a:schemeClr>
          </a:solidFill>
          <a:ln w="9525">
            <a:solidFill>
              <a:schemeClr val="tx1"/>
            </a:solidFill>
            <a:miter lim="800000"/>
            <a:headEnd/>
            <a:tailEnd/>
          </a:ln>
          <a:effectLst/>
        </p:spPr>
        <p:txBody>
          <a:bodyPr wrap="none" anchor="ctr"/>
          <a:lstStyle/>
          <a:p>
            <a:pPr algn="ctr">
              <a:defRPr/>
            </a:pPr>
            <a:r>
              <a:rPr lang="en-IN" sz="1600" b="1" dirty="0"/>
              <a:t>Quality Certification</a:t>
            </a:r>
            <a:endParaRPr lang="en-US" sz="1600" dirty="0">
              <a:latin typeface="Tahoma" pitchFamily="34" charset="0"/>
            </a:endParaRPr>
          </a:p>
        </p:txBody>
      </p:sp>
      <p:sp>
        <p:nvSpPr>
          <p:cNvPr id="22549" name="Line 20"/>
          <p:cNvSpPr>
            <a:spLocks noChangeShapeType="1"/>
          </p:cNvSpPr>
          <p:nvPr/>
        </p:nvSpPr>
        <p:spPr bwMode="auto">
          <a:xfrm>
            <a:off x="5867400" y="5562600"/>
            <a:ext cx="12954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 name="Content Placeholder 4"/>
          <p:cNvSpPr>
            <a:spLocks noGrp="1"/>
          </p:cNvSpPr>
          <p:nvPr>
            <p:ph idx="1"/>
          </p:nvPr>
        </p:nvSpPr>
        <p:spPr/>
        <p:txBody>
          <a:bodyPr>
            <a:normAutofit/>
          </a:bodyPr>
          <a:lstStyle/>
          <a:p>
            <a:pPr marL="0" indent="0">
              <a:buNone/>
            </a:pPr>
            <a:endParaRPr lang="en-IN" sz="1100" u="sng" dirty="0" smtClean="0">
              <a:solidFill>
                <a:schemeClr val="accent5"/>
              </a:solidFill>
              <a:hlinkClick r:id="rId2"/>
            </a:endParaRPr>
          </a:p>
          <a:p>
            <a:pPr marL="0" indent="0">
              <a:buNone/>
            </a:pPr>
            <a:endParaRPr lang="en-IN" sz="1100" u="sng" dirty="0">
              <a:solidFill>
                <a:schemeClr val="accent5"/>
              </a:solidFill>
              <a:hlinkClick r:id="rId2"/>
            </a:endParaRPr>
          </a:p>
          <a:p>
            <a:pPr marL="0" indent="0">
              <a:buNone/>
            </a:pPr>
            <a:endParaRPr lang="en-IN" sz="1100" u="sng" dirty="0" smtClean="0">
              <a:solidFill>
                <a:schemeClr val="accent5"/>
              </a:solidFill>
              <a:hlinkClick r:id="rId2"/>
            </a:endParaRPr>
          </a:p>
          <a:p>
            <a:pPr marL="0" indent="0">
              <a:buNone/>
            </a:pPr>
            <a:endParaRPr lang="en-IN" sz="1100" u="sng" dirty="0">
              <a:solidFill>
                <a:schemeClr val="accent5"/>
              </a:solidFill>
              <a:hlinkClick r:id="rId2"/>
            </a:endParaRPr>
          </a:p>
          <a:p>
            <a:pPr marL="0" indent="0">
              <a:buNone/>
            </a:pPr>
            <a:endParaRPr lang="en-IN" sz="1100" u="sng" dirty="0" smtClean="0">
              <a:solidFill>
                <a:schemeClr val="accent5"/>
              </a:solidFill>
              <a:hlinkClick r:id="rId2"/>
            </a:endParaRPr>
          </a:p>
          <a:p>
            <a:pPr marL="0" indent="0">
              <a:buNone/>
            </a:pPr>
            <a:endParaRPr lang="en-IN" sz="1100" u="sng" dirty="0">
              <a:solidFill>
                <a:schemeClr val="accent5"/>
              </a:solidFill>
              <a:hlinkClick r:id="rId2"/>
            </a:endParaRPr>
          </a:p>
          <a:p>
            <a:pPr marL="0" indent="0">
              <a:buNone/>
            </a:pPr>
            <a:endParaRPr lang="en-IN" sz="1100" u="sng" dirty="0" smtClean="0">
              <a:solidFill>
                <a:schemeClr val="accent5"/>
              </a:solidFill>
              <a:hlinkClick r:id="rId2"/>
            </a:endParaRPr>
          </a:p>
          <a:p>
            <a:pPr marL="0" indent="0">
              <a:buNone/>
            </a:pPr>
            <a:endParaRPr lang="en-IN" sz="1100" u="sng" dirty="0">
              <a:solidFill>
                <a:schemeClr val="accent5"/>
              </a:solidFill>
              <a:hlinkClick r:id="rId2"/>
            </a:endParaRPr>
          </a:p>
          <a:p>
            <a:pPr marL="0" indent="0">
              <a:buNone/>
            </a:pPr>
            <a:endParaRPr lang="en-IN" sz="1100" u="sng" dirty="0" smtClean="0">
              <a:solidFill>
                <a:schemeClr val="accent5"/>
              </a:solidFill>
              <a:hlinkClick r:id="rId2"/>
            </a:endParaRPr>
          </a:p>
          <a:p>
            <a:pPr marL="0" indent="0">
              <a:buNone/>
            </a:pPr>
            <a:endParaRPr lang="en-IN" sz="1100" u="sng" dirty="0">
              <a:solidFill>
                <a:schemeClr val="accent5"/>
              </a:solidFill>
              <a:hlinkClick r:id="rId2"/>
            </a:endParaRPr>
          </a:p>
          <a:p>
            <a:pPr marL="0" indent="0">
              <a:buNone/>
            </a:pPr>
            <a:endParaRPr lang="en-IN" sz="1100" u="sng" dirty="0" smtClean="0">
              <a:solidFill>
                <a:schemeClr val="accent5"/>
              </a:solidFill>
              <a:hlinkClick r:id="rId2"/>
            </a:endParaRPr>
          </a:p>
          <a:p>
            <a:pPr marL="0" indent="0">
              <a:buNone/>
            </a:pPr>
            <a:endParaRPr lang="en-IN" sz="1100" u="sng" dirty="0">
              <a:solidFill>
                <a:schemeClr val="accent5"/>
              </a:solidFill>
              <a:hlinkClick r:id="rId2"/>
            </a:endParaRPr>
          </a:p>
          <a:p>
            <a:pPr marL="0" indent="0">
              <a:buNone/>
            </a:pPr>
            <a:endParaRPr lang="en-IN" sz="1100" u="sng" dirty="0" smtClean="0">
              <a:solidFill>
                <a:schemeClr val="accent5"/>
              </a:solidFill>
              <a:hlinkClick r:id="rId2"/>
            </a:endParaRPr>
          </a:p>
          <a:p>
            <a:pPr marL="0" indent="0">
              <a:buNone/>
            </a:pPr>
            <a:endParaRPr lang="en-IN" sz="1100" u="sng" dirty="0">
              <a:solidFill>
                <a:schemeClr val="accent5"/>
              </a:solidFill>
              <a:hlinkClick r:id="rId2"/>
            </a:endParaRPr>
          </a:p>
          <a:p>
            <a:pPr marL="0" indent="0">
              <a:buNone/>
            </a:pPr>
            <a:endParaRPr lang="en-IN" sz="1100" u="sng" dirty="0" smtClean="0">
              <a:solidFill>
                <a:schemeClr val="accent5"/>
              </a:solidFill>
              <a:hlinkClick r:id="rId2"/>
            </a:endParaRPr>
          </a:p>
          <a:p>
            <a:pPr marL="0" indent="0">
              <a:buNone/>
            </a:pPr>
            <a:endParaRPr lang="en-IN" sz="1100" u="sng" dirty="0">
              <a:solidFill>
                <a:schemeClr val="accent5"/>
              </a:solidFill>
              <a:hlinkClick r:id="rId2"/>
            </a:endParaRPr>
          </a:p>
          <a:p>
            <a:pPr marL="0" indent="0">
              <a:buNone/>
            </a:pPr>
            <a:endParaRPr lang="en-IN" sz="1100" u="sng" dirty="0" smtClean="0">
              <a:solidFill>
                <a:schemeClr val="accent5"/>
              </a:solidFill>
              <a:hlinkClick r:id="rId2"/>
            </a:endParaRPr>
          </a:p>
          <a:p>
            <a:pPr marL="0" indent="0">
              <a:buNone/>
            </a:pPr>
            <a:endParaRPr lang="en-IN" sz="1100" u="sng" dirty="0">
              <a:solidFill>
                <a:schemeClr val="accent5"/>
              </a:solidFill>
              <a:hlinkClick r:id="rId2"/>
            </a:endParaRPr>
          </a:p>
          <a:p>
            <a:pPr marL="0" indent="0">
              <a:buNone/>
            </a:pPr>
            <a:endParaRPr lang="en-IN" sz="1100" u="sng" dirty="0" smtClean="0">
              <a:solidFill>
                <a:schemeClr val="accent5"/>
              </a:solidFill>
              <a:hlinkClick r:id="rId2"/>
            </a:endParaRPr>
          </a:p>
          <a:p>
            <a:pPr marL="0" indent="0">
              <a:buNone/>
            </a:pPr>
            <a:endParaRPr lang="en-IN" sz="1100" u="sng" dirty="0">
              <a:solidFill>
                <a:schemeClr val="accent5"/>
              </a:solidFill>
              <a:hlinkClick r:id="rId2"/>
            </a:endParaRPr>
          </a:p>
          <a:p>
            <a:pPr marL="0" indent="0">
              <a:buNone/>
            </a:pPr>
            <a:endParaRPr lang="en-IN" sz="1100" u="sng" dirty="0" smtClean="0">
              <a:solidFill>
                <a:schemeClr val="accent5"/>
              </a:solidFill>
              <a:hlinkClick r:id=""/>
            </a:endParaRPr>
          </a:p>
          <a:p>
            <a:pPr marL="0" indent="0">
              <a:buNone/>
            </a:pPr>
            <a:r>
              <a:rPr lang="en-IN" sz="1100" u="sng" dirty="0" smtClean="0">
                <a:solidFill>
                  <a:schemeClr val="accent5"/>
                </a:solidFill>
                <a:hlinkClick r:id=""/>
              </a:rPr>
              <a:t>http://dcmsme.gov.in/howtosetup/getstart.htm</a:t>
            </a:r>
            <a:r>
              <a:rPr lang="en-IN" sz="1100" dirty="0" smtClean="0">
                <a:solidFill>
                  <a:schemeClr val="accent5"/>
                </a:solidFill>
              </a:rPr>
              <a:t>. </a:t>
            </a:r>
            <a:endParaRPr lang="en-US" sz="1100" dirty="0" smtClean="0">
              <a:solidFill>
                <a:schemeClr val="accent5"/>
              </a:solidFill>
            </a:endParaRPr>
          </a:p>
        </p:txBody>
      </p:sp>
    </p:spTree>
    <p:extLst>
      <p:ext uri="{BB962C8B-B14F-4D97-AF65-F5344CB8AC3E}">
        <p14:creationId xmlns:p14="http://schemas.microsoft.com/office/powerpoint/2010/main" val="2278186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fade">
                                      <p:cBhvr>
                                        <p:cTn id="7" dur="2000"/>
                                        <p:tgtEl>
                                          <p:spTgt spid="22530"/>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5125"/>
                                        </p:tgtEl>
                                        <p:attrNameLst>
                                          <p:attrName>style.visibility</p:attrName>
                                        </p:attrNameLst>
                                      </p:cBhvr>
                                      <p:to>
                                        <p:strVal val="visible"/>
                                      </p:to>
                                    </p:set>
                                    <p:animEffect transition="in" filter="fade">
                                      <p:cBhvr>
                                        <p:cTn id="11" dur="2000"/>
                                        <p:tgtEl>
                                          <p:spTgt spid="5125"/>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5126"/>
                                        </p:tgtEl>
                                        <p:attrNameLst>
                                          <p:attrName>style.visibility</p:attrName>
                                        </p:attrNameLst>
                                      </p:cBhvr>
                                      <p:to>
                                        <p:strVal val="visible"/>
                                      </p:to>
                                    </p:set>
                                    <p:animEffect transition="in" filter="fade">
                                      <p:cBhvr>
                                        <p:cTn id="15" dur="2000"/>
                                        <p:tgtEl>
                                          <p:spTgt spid="5126"/>
                                        </p:tgtEl>
                                      </p:cBhvr>
                                    </p:animEffect>
                                  </p:childTnLst>
                                </p:cTn>
                              </p:par>
                            </p:childTnLst>
                          </p:cTn>
                        </p:par>
                        <p:par>
                          <p:cTn id="16" fill="hold" nodeType="afterGroup">
                            <p:stCondLst>
                              <p:cond delay="6000"/>
                            </p:stCondLst>
                            <p:childTnLst>
                              <p:par>
                                <p:cTn id="17" presetID="22" presetClass="entr" presetSubtype="8" fill="hold" grpId="0" nodeType="afterEffect">
                                  <p:stCondLst>
                                    <p:cond delay="0"/>
                                  </p:stCondLst>
                                  <p:childTnLst>
                                    <p:set>
                                      <p:cBhvr>
                                        <p:cTn id="18" dur="1" fill="hold">
                                          <p:stCondLst>
                                            <p:cond delay="0"/>
                                          </p:stCondLst>
                                        </p:cTn>
                                        <p:tgtEl>
                                          <p:spTgt spid="22540"/>
                                        </p:tgtEl>
                                        <p:attrNameLst>
                                          <p:attrName>style.visibility</p:attrName>
                                        </p:attrNameLst>
                                      </p:cBhvr>
                                      <p:to>
                                        <p:strVal val="visible"/>
                                      </p:to>
                                    </p:set>
                                    <p:animEffect transition="in" filter="wipe(left)">
                                      <p:cBhvr>
                                        <p:cTn id="19" dur="2000"/>
                                        <p:tgtEl>
                                          <p:spTgt spid="22540"/>
                                        </p:tgtEl>
                                      </p:cBhvr>
                                    </p:animEffect>
                                  </p:childTnLst>
                                </p:cTn>
                              </p:par>
                            </p:childTnLst>
                          </p:cTn>
                        </p:par>
                        <p:par>
                          <p:cTn id="20" fill="hold" nodeType="afterGroup">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5127"/>
                                        </p:tgtEl>
                                        <p:attrNameLst>
                                          <p:attrName>style.visibility</p:attrName>
                                        </p:attrNameLst>
                                      </p:cBhvr>
                                      <p:to>
                                        <p:strVal val="visible"/>
                                      </p:to>
                                    </p:set>
                                    <p:animEffect transition="in" filter="fade">
                                      <p:cBhvr>
                                        <p:cTn id="23" dur="2000"/>
                                        <p:tgtEl>
                                          <p:spTgt spid="5127"/>
                                        </p:tgtEl>
                                      </p:cBhvr>
                                    </p:animEffect>
                                  </p:childTnLst>
                                </p:cTn>
                              </p:par>
                            </p:childTnLst>
                          </p:cTn>
                        </p:par>
                        <p:par>
                          <p:cTn id="24" fill="hold" nodeType="afterGroup">
                            <p:stCondLst>
                              <p:cond delay="10000"/>
                            </p:stCondLst>
                            <p:childTnLst>
                              <p:par>
                                <p:cTn id="25" presetID="22" presetClass="entr" presetSubtype="8" fill="hold" grpId="0" nodeType="afterEffect">
                                  <p:stCondLst>
                                    <p:cond delay="0"/>
                                  </p:stCondLst>
                                  <p:childTnLst>
                                    <p:set>
                                      <p:cBhvr>
                                        <p:cTn id="26" dur="1" fill="hold">
                                          <p:stCondLst>
                                            <p:cond delay="0"/>
                                          </p:stCondLst>
                                        </p:cTn>
                                        <p:tgtEl>
                                          <p:spTgt spid="22541"/>
                                        </p:tgtEl>
                                        <p:attrNameLst>
                                          <p:attrName>style.visibility</p:attrName>
                                        </p:attrNameLst>
                                      </p:cBhvr>
                                      <p:to>
                                        <p:strVal val="visible"/>
                                      </p:to>
                                    </p:set>
                                    <p:animEffect transition="in" filter="wipe(left)">
                                      <p:cBhvr>
                                        <p:cTn id="27" dur="500"/>
                                        <p:tgtEl>
                                          <p:spTgt spid="22541"/>
                                        </p:tgtEl>
                                      </p:cBhvr>
                                    </p:animEffect>
                                  </p:childTnLst>
                                </p:cTn>
                              </p:par>
                            </p:childTnLst>
                          </p:cTn>
                        </p:par>
                        <p:par>
                          <p:cTn id="28" fill="hold" nodeType="afterGroup">
                            <p:stCondLst>
                              <p:cond delay="10500"/>
                            </p:stCondLst>
                            <p:childTnLst>
                              <p:par>
                                <p:cTn id="29" presetID="10" presetClass="entr" presetSubtype="0" fill="hold" grpId="0" nodeType="afterEffect">
                                  <p:stCondLst>
                                    <p:cond delay="0"/>
                                  </p:stCondLst>
                                  <p:childTnLst>
                                    <p:set>
                                      <p:cBhvr>
                                        <p:cTn id="30" dur="1" fill="hold">
                                          <p:stCondLst>
                                            <p:cond delay="0"/>
                                          </p:stCondLst>
                                        </p:cTn>
                                        <p:tgtEl>
                                          <p:spTgt spid="5128"/>
                                        </p:tgtEl>
                                        <p:attrNameLst>
                                          <p:attrName>style.visibility</p:attrName>
                                        </p:attrNameLst>
                                      </p:cBhvr>
                                      <p:to>
                                        <p:strVal val="visible"/>
                                      </p:to>
                                    </p:set>
                                    <p:animEffect transition="in" filter="fade">
                                      <p:cBhvr>
                                        <p:cTn id="31" dur="2000"/>
                                        <p:tgtEl>
                                          <p:spTgt spid="5128"/>
                                        </p:tgtEl>
                                      </p:cBhvr>
                                    </p:animEffect>
                                  </p:childTnLst>
                                </p:cTn>
                              </p:par>
                            </p:childTnLst>
                          </p:cTn>
                        </p:par>
                        <p:par>
                          <p:cTn id="32" fill="hold" nodeType="afterGroup">
                            <p:stCondLst>
                              <p:cond delay="12500"/>
                            </p:stCondLst>
                            <p:childTnLst>
                              <p:par>
                                <p:cTn id="33" presetID="22" presetClass="entr" presetSubtype="8" fill="hold" grpId="0" nodeType="afterEffect">
                                  <p:stCondLst>
                                    <p:cond delay="0"/>
                                  </p:stCondLst>
                                  <p:childTnLst>
                                    <p:set>
                                      <p:cBhvr>
                                        <p:cTn id="34" dur="1" fill="hold">
                                          <p:stCondLst>
                                            <p:cond delay="0"/>
                                          </p:stCondLst>
                                        </p:cTn>
                                        <p:tgtEl>
                                          <p:spTgt spid="22542"/>
                                        </p:tgtEl>
                                        <p:attrNameLst>
                                          <p:attrName>style.visibility</p:attrName>
                                        </p:attrNameLst>
                                      </p:cBhvr>
                                      <p:to>
                                        <p:strVal val="visible"/>
                                      </p:to>
                                    </p:set>
                                    <p:animEffect transition="in" filter="wipe(left)">
                                      <p:cBhvr>
                                        <p:cTn id="35" dur="500"/>
                                        <p:tgtEl>
                                          <p:spTgt spid="22542"/>
                                        </p:tgtEl>
                                      </p:cBhvr>
                                    </p:animEffect>
                                  </p:childTnLst>
                                </p:cTn>
                              </p:par>
                            </p:childTnLst>
                          </p:cTn>
                        </p:par>
                        <p:par>
                          <p:cTn id="36" fill="hold" nodeType="afterGroup">
                            <p:stCondLst>
                              <p:cond delay="13000"/>
                            </p:stCondLst>
                            <p:childTnLst>
                              <p:par>
                                <p:cTn id="37" presetID="10" presetClass="entr" presetSubtype="0" fill="hold" grpId="0" nodeType="afterEffect">
                                  <p:stCondLst>
                                    <p:cond delay="0"/>
                                  </p:stCondLst>
                                  <p:childTnLst>
                                    <p:set>
                                      <p:cBhvr>
                                        <p:cTn id="38" dur="1" fill="hold">
                                          <p:stCondLst>
                                            <p:cond delay="0"/>
                                          </p:stCondLst>
                                        </p:cTn>
                                        <p:tgtEl>
                                          <p:spTgt spid="5129"/>
                                        </p:tgtEl>
                                        <p:attrNameLst>
                                          <p:attrName>style.visibility</p:attrName>
                                        </p:attrNameLst>
                                      </p:cBhvr>
                                      <p:to>
                                        <p:strVal val="visible"/>
                                      </p:to>
                                    </p:set>
                                    <p:animEffect transition="in" filter="fade">
                                      <p:cBhvr>
                                        <p:cTn id="39" dur="2000"/>
                                        <p:tgtEl>
                                          <p:spTgt spid="5129"/>
                                        </p:tgtEl>
                                      </p:cBhvr>
                                    </p:animEffect>
                                  </p:childTnLst>
                                </p:cTn>
                              </p:par>
                            </p:childTnLst>
                          </p:cTn>
                        </p:par>
                        <p:par>
                          <p:cTn id="40" fill="hold" nodeType="afterGroup">
                            <p:stCondLst>
                              <p:cond delay="15000"/>
                            </p:stCondLst>
                            <p:childTnLst>
                              <p:par>
                                <p:cTn id="41" presetID="22" presetClass="entr" presetSubtype="1" fill="hold" grpId="0" nodeType="afterEffect">
                                  <p:stCondLst>
                                    <p:cond delay="0"/>
                                  </p:stCondLst>
                                  <p:childTnLst>
                                    <p:set>
                                      <p:cBhvr>
                                        <p:cTn id="42" dur="1" fill="hold">
                                          <p:stCondLst>
                                            <p:cond delay="0"/>
                                          </p:stCondLst>
                                        </p:cTn>
                                        <p:tgtEl>
                                          <p:spTgt spid="22543"/>
                                        </p:tgtEl>
                                        <p:attrNameLst>
                                          <p:attrName>style.visibility</p:attrName>
                                        </p:attrNameLst>
                                      </p:cBhvr>
                                      <p:to>
                                        <p:strVal val="visible"/>
                                      </p:to>
                                    </p:set>
                                    <p:animEffect transition="in" filter="wipe(up)">
                                      <p:cBhvr>
                                        <p:cTn id="43" dur="2000"/>
                                        <p:tgtEl>
                                          <p:spTgt spid="22543"/>
                                        </p:tgtEl>
                                      </p:cBhvr>
                                    </p:animEffect>
                                  </p:childTnLst>
                                </p:cTn>
                              </p:par>
                            </p:childTnLst>
                          </p:cTn>
                        </p:par>
                        <p:par>
                          <p:cTn id="44" fill="hold" nodeType="afterGroup">
                            <p:stCondLst>
                              <p:cond delay="17000"/>
                            </p:stCondLst>
                            <p:childTnLst>
                              <p:par>
                                <p:cTn id="45" presetID="10" presetClass="entr" presetSubtype="0" fill="hold" grpId="0" nodeType="afterEffect">
                                  <p:stCondLst>
                                    <p:cond delay="0"/>
                                  </p:stCondLst>
                                  <p:childTnLst>
                                    <p:set>
                                      <p:cBhvr>
                                        <p:cTn id="46" dur="1" fill="hold">
                                          <p:stCondLst>
                                            <p:cond delay="0"/>
                                          </p:stCondLst>
                                        </p:cTn>
                                        <p:tgtEl>
                                          <p:spTgt spid="5130"/>
                                        </p:tgtEl>
                                        <p:attrNameLst>
                                          <p:attrName>style.visibility</p:attrName>
                                        </p:attrNameLst>
                                      </p:cBhvr>
                                      <p:to>
                                        <p:strVal val="visible"/>
                                      </p:to>
                                    </p:set>
                                    <p:animEffect transition="in" filter="fade">
                                      <p:cBhvr>
                                        <p:cTn id="47" dur="2000"/>
                                        <p:tgtEl>
                                          <p:spTgt spid="5130"/>
                                        </p:tgtEl>
                                      </p:cBhvr>
                                    </p:animEffect>
                                  </p:childTnLst>
                                </p:cTn>
                              </p:par>
                            </p:childTnLst>
                          </p:cTn>
                        </p:par>
                        <p:par>
                          <p:cTn id="48" fill="hold" nodeType="afterGroup">
                            <p:stCondLst>
                              <p:cond delay="19000"/>
                            </p:stCondLst>
                            <p:childTnLst>
                              <p:par>
                                <p:cTn id="49" presetID="22" presetClass="entr" presetSubtype="1" fill="hold" grpId="0" nodeType="afterEffect">
                                  <p:stCondLst>
                                    <p:cond delay="0"/>
                                  </p:stCondLst>
                                  <p:childTnLst>
                                    <p:set>
                                      <p:cBhvr>
                                        <p:cTn id="50" dur="1" fill="hold">
                                          <p:stCondLst>
                                            <p:cond delay="0"/>
                                          </p:stCondLst>
                                        </p:cTn>
                                        <p:tgtEl>
                                          <p:spTgt spid="22544"/>
                                        </p:tgtEl>
                                        <p:attrNameLst>
                                          <p:attrName>style.visibility</p:attrName>
                                        </p:attrNameLst>
                                      </p:cBhvr>
                                      <p:to>
                                        <p:strVal val="visible"/>
                                      </p:to>
                                    </p:set>
                                    <p:animEffect transition="in" filter="wipe(up)">
                                      <p:cBhvr>
                                        <p:cTn id="51" dur="2000"/>
                                        <p:tgtEl>
                                          <p:spTgt spid="22544"/>
                                        </p:tgtEl>
                                      </p:cBhvr>
                                    </p:animEffect>
                                  </p:childTnLst>
                                </p:cTn>
                              </p:par>
                            </p:childTnLst>
                          </p:cTn>
                        </p:par>
                        <p:par>
                          <p:cTn id="52" fill="hold" nodeType="afterGroup">
                            <p:stCondLst>
                              <p:cond delay="21000"/>
                            </p:stCondLst>
                            <p:childTnLst>
                              <p:par>
                                <p:cTn id="53" presetID="10" presetClass="entr" presetSubtype="0" fill="hold" grpId="0" nodeType="after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fade">
                                      <p:cBhvr>
                                        <p:cTn id="55" dur="2000"/>
                                        <p:tgtEl>
                                          <p:spTgt spid="15"/>
                                        </p:tgtEl>
                                      </p:cBhvr>
                                    </p:animEffect>
                                  </p:childTnLst>
                                </p:cTn>
                              </p:par>
                            </p:childTnLst>
                          </p:cTn>
                        </p:par>
                        <p:par>
                          <p:cTn id="56" fill="hold" nodeType="afterGroup">
                            <p:stCondLst>
                              <p:cond delay="23000"/>
                            </p:stCondLst>
                            <p:childTnLst>
                              <p:par>
                                <p:cTn id="57" presetID="22" presetClass="entr" presetSubtype="1" fill="hold" grpId="0" nodeType="afterEffect">
                                  <p:stCondLst>
                                    <p:cond delay="0"/>
                                  </p:stCondLst>
                                  <p:childTnLst>
                                    <p:set>
                                      <p:cBhvr>
                                        <p:cTn id="58" dur="1" fill="hold">
                                          <p:stCondLst>
                                            <p:cond delay="0"/>
                                          </p:stCondLst>
                                        </p:cTn>
                                        <p:tgtEl>
                                          <p:spTgt spid="22546"/>
                                        </p:tgtEl>
                                        <p:attrNameLst>
                                          <p:attrName>style.visibility</p:attrName>
                                        </p:attrNameLst>
                                      </p:cBhvr>
                                      <p:to>
                                        <p:strVal val="visible"/>
                                      </p:to>
                                    </p:set>
                                    <p:animEffect transition="in" filter="wipe(up)">
                                      <p:cBhvr>
                                        <p:cTn id="59" dur="2000"/>
                                        <p:tgtEl>
                                          <p:spTgt spid="22546"/>
                                        </p:tgtEl>
                                      </p:cBhvr>
                                    </p:animEffect>
                                  </p:childTnLst>
                                </p:cTn>
                              </p:par>
                            </p:childTnLst>
                          </p:cTn>
                        </p:par>
                        <p:par>
                          <p:cTn id="60" fill="hold" nodeType="afterGroup">
                            <p:stCondLst>
                              <p:cond delay="25000"/>
                            </p:stCondLst>
                            <p:childTnLst>
                              <p:par>
                                <p:cTn id="61" presetID="10" presetClass="entr" presetSubtype="0" fill="hold" grpId="0" nodeType="after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fade">
                                      <p:cBhvr>
                                        <p:cTn id="63" dur="2000"/>
                                        <p:tgtEl>
                                          <p:spTgt spid="17"/>
                                        </p:tgtEl>
                                      </p:cBhvr>
                                    </p:animEffect>
                                  </p:childTnLst>
                                </p:cTn>
                              </p:par>
                            </p:childTnLst>
                          </p:cTn>
                        </p:par>
                        <p:par>
                          <p:cTn id="64" fill="hold" nodeType="afterGroup">
                            <p:stCondLst>
                              <p:cond delay="27000"/>
                            </p:stCondLst>
                            <p:childTnLst>
                              <p:par>
                                <p:cTn id="65" presetID="10" presetClass="entr" presetSubtype="0" fill="hold" grpId="0" nodeType="afterEffect">
                                  <p:stCondLst>
                                    <p:cond delay="0"/>
                                  </p:stCondLst>
                                  <p:childTnLst>
                                    <p:set>
                                      <p:cBhvr>
                                        <p:cTn id="66" dur="1" fill="hold">
                                          <p:stCondLst>
                                            <p:cond delay="0"/>
                                          </p:stCondLst>
                                        </p:cTn>
                                        <p:tgtEl>
                                          <p:spTgt spid="22549"/>
                                        </p:tgtEl>
                                        <p:attrNameLst>
                                          <p:attrName>style.visibility</p:attrName>
                                        </p:attrNameLst>
                                      </p:cBhvr>
                                      <p:to>
                                        <p:strVal val="visible"/>
                                      </p:to>
                                    </p:set>
                                    <p:animEffect transition="in" filter="fade">
                                      <p:cBhvr>
                                        <p:cTn id="67" dur="2000"/>
                                        <p:tgtEl>
                                          <p:spTgt spid="22549"/>
                                        </p:tgtEl>
                                      </p:cBhvr>
                                    </p:animEffect>
                                  </p:childTnLst>
                                </p:cTn>
                              </p:par>
                            </p:childTnLst>
                          </p:cTn>
                        </p:par>
                        <p:par>
                          <p:cTn id="68" fill="hold" nodeType="afterGroup">
                            <p:stCondLst>
                              <p:cond delay="29000"/>
                            </p:stCondLst>
                            <p:childTnLst>
                              <p:par>
                                <p:cTn id="69" presetID="10" presetClass="entr" presetSubtype="0" fill="hold" grpId="0" nodeType="afterEffect">
                                  <p:stCondLst>
                                    <p:cond delay="0"/>
                                  </p:stCondLst>
                                  <p:childTnLst>
                                    <p:set>
                                      <p:cBhvr>
                                        <p:cTn id="70" dur="1" fill="hold">
                                          <p:stCondLst>
                                            <p:cond delay="0"/>
                                          </p:stCondLst>
                                        </p:cTn>
                                        <p:tgtEl>
                                          <p:spTgt spid="18"/>
                                        </p:tgtEl>
                                        <p:attrNameLst>
                                          <p:attrName>style.visibility</p:attrName>
                                        </p:attrNameLst>
                                      </p:cBhvr>
                                      <p:to>
                                        <p:strVal val="visible"/>
                                      </p:to>
                                    </p:set>
                                    <p:animEffect transition="in" filter="fade">
                                      <p:cBhvr>
                                        <p:cTn id="71"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5126" grpId="0" animBg="1"/>
      <p:bldP spid="5127" grpId="0" animBg="1"/>
      <p:bldP spid="5128" grpId="0" animBg="1"/>
      <p:bldP spid="5129" grpId="0" animBg="1"/>
      <p:bldP spid="5130" grpId="0" animBg="1"/>
      <p:bldP spid="22540" grpId="0" animBg="1"/>
      <p:bldP spid="22541" grpId="0" animBg="1"/>
      <p:bldP spid="22542" grpId="0" animBg="1"/>
      <p:bldP spid="22543" grpId="0" animBg="1"/>
      <p:bldP spid="22544" grpId="0" animBg="1"/>
      <p:bldP spid="15" grpId="0" animBg="1"/>
      <p:bldP spid="22546" grpId="0" animBg="1"/>
      <p:bldP spid="17" grpId="0" animBg="1"/>
      <p:bldP spid="18" grpId="0" animBg="1"/>
      <p:bldP spid="2254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1295400"/>
            <a:ext cx="4724400" cy="609600"/>
          </a:xfrm>
        </p:spPr>
        <p:txBody>
          <a:bodyPr>
            <a:noAutofit/>
          </a:bodyPr>
          <a:lstStyle/>
          <a:p>
            <a:pPr algn="l" eaLnBrk="1" hangingPunct="1"/>
            <a:r>
              <a:rPr lang="en-IN" sz="3200" b="1" dirty="0" smtClean="0">
                <a:solidFill>
                  <a:srgbClr val="C00000"/>
                </a:solidFill>
                <a:latin typeface="Arial" charset="0"/>
                <a:cs typeface="Arial" charset="0"/>
              </a:rPr>
              <a:t>Project Selection</a:t>
            </a:r>
            <a:endParaRPr lang="en-US" sz="3200" b="1" dirty="0" smtClean="0">
              <a:solidFill>
                <a:srgbClr val="C00000"/>
              </a:solidFill>
              <a:latin typeface="Arial" charset="0"/>
              <a:cs typeface="Arial" charset="0"/>
            </a:endParaRPr>
          </a:p>
        </p:txBody>
      </p:sp>
      <p:sp>
        <p:nvSpPr>
          <p:cNvPr id="8195" name="Content Placeholder 2"/>
          <p:cNvSpPr>
            <a:spLocks noGrp="1"/>
          </p:cNvSpPr>
          <p:nvPr>
            <p:ph idx="1"/>
          </p:nvPr>
        </p:nvSpPr>
        <p:spPr>
          <a:xfrm>
            <a:off x="838200" y="2057400"/>
            <a:ext cx="7848600" cy="4313238"/>
          </a:xfrm>
        </p:spPr>
        <p:txBody>
          <a:bodyPr>
            <a:normAutofit/>
          </a:bodyPr>
          <a:lstStyle/>
          <a:p>
            <a:pPr algn="just" eaLnBrk="1" hangingPunct="1"/>
            <a:r>
              <a:rPr lang="en-IN" sz="2000" dirty="0" smtClean="0">
                <a:solidFill>
                  <a:srgbClr val="002060"/>
                </a:solidFill>
              </a:rPr>
              <a:t>After emergence of viable business opportunity, project has to be conceptualised in all dimension of 4 Ps of Project</a:t>
            </a:r>
          </a:p>
          <a:p>
            <a:pPr algn="just" eaLnBrk="1" hangingPunct="1">
              <a:buFont typeface="Wingdings 2" pitchFamily="18" charset="2"/>
              <a:buNone/>
            </a:pPr>
            <a:endParaRPr lang="en-IN" sz="2000" dirty="0" smtClean="0">
              <a:solidFill>
                <a:srgbClr val="002060"/>
              </a:solidFill>
            </a:endParaRPr>
          </a:p>
          <a:p>
            <a:pPr algn="just" eaLnBrk="1" hangingPunct="1"/>
            <a:r>
              <a:rPr lang="en-IN" sz="2000" dirty="0" smtClean="0">
                <a:solidFill>
                  <a:srgbClr val="002060"/>
                </a:solidFill>
              </a:rPr>
              <a:t> (</a:t>
            </a:r>
            <a:r>
              <a:rPr lang="en-IN" sz="2000" dirty="0" err="1" smtClean="0">
                <a:solidFill>
                  <a:srgbClr val="002060"/>
                </a:solidFill>
              </a:rPr>
              <a:t>i</a:t>
            </a:r>
            <a:r>
              <a:rPr lang="en-IN" sz="2000" dirty="0" smtClean="0">
                <a:solidFill>
                  <a:srgbClr val="002060"/>
                </a:solidFill>
              </a:rPr>
              <a:t>) Product (shape, size and nature), </a:t>
            </a:r>
          </a:p>
          <a:p>
            <a:pPr algn="just" eaLnBrk="1" hangingPunct="1"/>
            <a:r>
              <a:rPr lang="en-IN" sz="2000" dirty="0" smtClean="0">
                <a:solidFill>
                  <a:srgbClr val="002060"/>
                </a:solidFill>
              </a:rPr>
              <a:t>(ii) Process (technology to produce the product), </a:t>
            </a:r>
          </a:p>
          <a:p>
            <a:pPr algn="just" eaLnBrk="1" hangingPunct="1"/>
            <a:r>
              <a:rPr lang="en-IN" sz="2000" dirty="0" smtClean="0">
                <a:solidFill>
                  <a:srgbClr val="002060"/>
                </a:solidFill>
              </a:rPr>
              <a:t>(iii) Place (Location of plant), and </a:t>
            </a:r>
          </a:p>
          <a:p>
            <a:pPr algn="just" eaLnBrk="1" hangingPunct="1"/>
            <a:r>
              <a:rPr lang="en-IN" sz="2000" dirty="0" smtClean="0">
                <a:solidFill>
                  <a:srgbClr val="002060"/>
                </a:solidFill>
              </a:rPr>
              <a:t>(iv) Partner (Technological or Financial Collaborator).  </a:t>
            </a:r>
          </a:p>
          <a:p>
            <a:pPr algn="just" eaLnBrk="1" hangingPunct="1">
              <a:buFont typeface="Wingdings 2" pitchFamily="18" charset="2"/>
              <a:buNone/>
            </a:pPr>
            <a:r>
              <a:rPr lang="en-IN" sz="2000" dirty="0" smtClean="0">
                <a:solidFill>
                  <a:srgbClr val="002060"/>
                </a:solidFill>
              </a:rPr>
              <a:t>		</a:t>
            </a:r>
          </a:p>
          <a:p>
            <a:pPr algn="just" eaLnBrk="1" hangingPunct="1">
              <a:buFont typeface="Wingdings 2" pitchFamily="18" charset="2"/>
              <a:buNone/>
            </a:pPr>
            <a:r>
              <a:rPr lang="en-IN" sz="2000" dirty="0" smtClean="0">
                <a:solidFill>
                  <a:srgbClr val="002060"/>
                </a:solidFill>
              </a:rPr>
              <a:t>		The factors like marketing strategy availability of raw-material, Process Technology, accessibility to the market and incentive and support from Government are considered in making choice of a product. </a:t>
            </a:r>
            <a:endParaRPr lang="en-US" sz="2000" dirty="0" smtClean="0">
              <a:solidFill>
                <a:srgbClr val="002060"/>
              </a:solidFill>
            </a:endParaRPr>
          </a:p>
          <a:p>
            <a:pPr eaLnBrk="1" hangingPunct="1"/>
            <a:endParaRPr lang="en-US" dirty="0" smtClean="0">
              <a:solidFill>
                <a:srgbClr val="002060"/>
              </a:solidFill>
            </a:endParaRPr>
          </a:p>
        </p:txBody>
      </p:sp>
      <p:sp>
        <p:nvSpPr>
          <p:cNvPr id="7" name="Rectangle 6"/>
          <p:cNvSpPr/>
          <p:nvPr/>
        </p:nvSpPr>
        <p:spPr>
          <a:xfrm>
            <a:off x="3352800" y="228600"/>
            <a:ext cx="2519363" cy="369888"/>
          </a:xfrm>
          <a:prstGeom prst="rect">
            <a:avLst/>
          </a:prstGeom>
        </p:spPr>
        <p:txBody>
          <a:bodyPr>
            <a:spAutoFit/>
          </a:bodyPr>
          <a:lstStyle/>
          <a:p>
            <a:pPr>
              <a:defRPr/>
            </a:pPr>
            <a:r>
              <a:rPr lang="en-IN" b="1" dirty="0">
                <a:solidFill>
                  <a:schemeClr val="accent6">
                    <a:lumMod val="75000"/>
                  </a:schemeClr>
                </a:solidFill>
                <a:latin typeface="Arial" pitchFamily="34" charset="0"/>
                <a:cs typeface="Arial" pitchFamily="34" charset="0"/>
              </a:rPr>
              <a:t>Setting up Enterprise</a:t>
            </a:r>
            <a:endParaRPr lang="en-US" dirty="0"/>
          </a:p>
        </p:txBody>
      </p:sp>
    </p:spTree>
    <p:extLst>
      <p:ext uri="{BB962C8B-B14F-4D97-AF65-F5344CB8AC3E}">
        <p14:creationId xmlns:p14="http://schemas.microsoft.com/office/powerpoint/2010/main" val="24231834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8195">
                                            <p:txEl>
                                              <p:pRg st="0" end="0"/>
                                            </p:txEl>
                                          </p:spTgt>
                                        </p:tgtEl>
                                        <p:attrNameLst>
                                          <p:attrName>style.visibility</p:attrName>
                                        </p:attrNameLst>
                                      </p:cBhvr>
                                      <p:to>
                                        <p:strVal val="visible"/>
                                      </p:to>
                                    </p:set>
                                    <p:animEffect transition="in" filter="fade">
                                      <p:cBhvr>
                                        <p:cTn id="11" dur="2000"/>
                                        <p:tgtEl>
                                          <p:spTgt spid="8195">
                                            <p:txEl>
                                              <p:pRg st="0" end="0"/>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animEffect transition="in" filter="fade">
                                      <p:cBhvr>
                                        <p:cTn id="15" dur="2000"/>
                                        <p:tgtEl>
                                          <p:spTgt spid="8195">
                                            <p:txEl>
                                              <p:pRg st="2" end="2"/>
                                            </p:txEl>
                                          </p:spTgt>
                                        </p:tgtEl>
                                      </p:cBhvr>
                                    </p:animEffect>
                                  </p:childTnLst>
                                </p:cTn>
                              </p:par>
                            </p:childTnLst>
                          </p:cTn>
                        </p:par>
                        <p:par>
                          <p:cTn id="16" fill="hold" nodeType="afterGroup">
                            <p:stCondLst>
                              <p:cond delay="6000"/>
                            </p:stCondLst>
                            <p:childTnLst>
                              <p:par>
                                <p:cTn id="17" presetID="10" presetClass="entr" presetSubtype="0" fill="hold" nodeType="after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animEffect transition="in" filter="fade">
                                      <p:cBhvr>
                                        <p:cTn id="19" dur="2000"/>
                                        <p:tgtEl>
                                          <p:spTgt spid="8195">
                                            <p:txEl>
                                              <p:pRg st="3" end="3"/>
                                            </p:txEl>
                                          </p:spTgt>
                                        </p:tgtEl>
                                      </p:cBhvr>
                                    </p:animEffect>
                                  </p:childTnLst>
                                </p:cTn>
                              </p:par>
                            </p:childTnLst>
                          </p:cTn>
                        </p:par>
                        <p:par>
                          <p:cTn id="20" fill="hold" nodeType="afterGroup">
                            <p:stCondLst>
                              <p:cond delay="8000"/>
                            </p:stCondLst>
                            <p:childTnLst>
                              <p:par>
                                <p:cTn id="21" presetID="10" presetClass="entr" presetSubtype="0" fill="hold" nodeType="after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animEffect transition="in" filter="fade">
                                      <p:cBhvr>
                                        <p:cTn id="23" dur="2000"/>
                                        <p:tgtEl>
                                          <p:spTgt spid="8195">
                                            <p:txEl>
                                              <p:pRg st="4" end="4"/>
                                            </p:txEl>
                                          </p:spTgt>
                                        </p:tgtEl>
                                      </p:cBhvr>
                                    </p:animEffect>
                                  </p:childTnLst>
                                </p:cTn>
                              </p:par>
                            </p:childTnLst>
                          </p:cTn>
                        </p:par>
                        <p:par>
                          <p:cTn id="24" fill="hold" nodeType="afterGroup">
                            <p:stCondLst>
                              <p:cond delay="10000"/>
                            </p:stCondLst>
                            <p:childTnLst>
                              <p:par>
                                <p:cTn id="25" presetID="10" presetClass="entr" presetSubtype="0" fill="hold" nodeType="afterEffect">
                                  <p:stCondLst>
                                    <p:cond delay="0"/>
                                  </p:stCondLst>
                                  <p:childTnLst>
                                    <p:set>
                                      <p:cBhvr>
                                        <p:cTn id="26" dur="1" fill="hold">
                                          <p:stCondLst>
                                            <p:cond delay="0"/>
                                          </p:stCondLst>
                                        </p:cTn>
                                        <p:tgtEl>
                                          <p:spTgt spid="8195">
                                            <p:txEl>
                                              <p:pRg st="5" end="5"/>
                                            </p:txEl>
                                          </p:spTgt>
                                        </p:tgtEl>
                                        <p:attrNameLst>
                                          <p:attrName>style.visibility</p:attrName>
                                        </p:attrNameLst>
                                      </p:cBhvr>
                                      <p:to>
                                        <p:strVal val="visible"/>
                                      </p:to>
                                    </p:set>
                                    <p:animEffect transition="in" filter="fade">
                                      <p:cBhvr>
                                        <p:cTn id="27" dur="2000"/>
                                        <p:tgtEl>
                                          <p:spTgt spid="8195">
                                            <p:txEl>
                                              <p:pRg st="5" end="5"/>
                                            </p:txEl>
                                          </p:spTgt>
                                        </p:tgtEl>
                                      </p:cBhvr>
                                    </p:animEffect>
                                  </p:childTnLst>
                                </p:cTn>
                              </p:par>
                            </p:childTnLst>
                          </p:cTn>
                        </p:par>
                        <p:par>
                          <p:cTn id="28" fill="hold" nodeType="afterGroup">
                            <p:stCondLst>
                              <p:cond delay="12000"/>
                            </p:stCondLst>
                            <p:childTnLst>
                              <p:par>
                                <p:cTn id="29" presetID="10" presetClass="entr" presetSubtype="0" fill="hold" nodeType="afterEffect">
                                  <p:stCondLst>
                                    <p:cond delay="0"/>
                                  </p:stCondLst>
                                  <p:childTnLst>
                                    <p:set>
                                      <p:cBhvr>
                                        <p:cTn id="30" dur="1" fill="hold">
                                          <p:stCondLst>
                                            <p:cond delay="0"/>
                                          </p:stCondLst>
                                        </p:cTn>
                                        <p:tgtEl>
                                          <p:spTgt spid="8195">
                                            <p:txEl>
                                              <p:pRg st="6" end="6"/>
                                            </p:txEl>
                                          </p:spTgt>
                                        </p:tgtEl>
                                        <p:attrNameLst>
                                          <p:attrName>style.visibility</p:attrName>
                                        </p:attrNameLst>
                                      </p:cBhvr>
                                      <p:to>
                                        <p:strVal val="visible"/>
                                      </p:to>
                                    </p:set>
                                    <p:animEffect transition="in" filter="fade">
                                      <p:cBhvr>
                                        <p:cTn id="31" dur="2000"/>
                                        <p:tgtEl>
                                          <p:spTgt spid="8195">
                                            <p:txEl>
                                              <p:pRg st="6" end="6"/>
                                            </p:txEl>
                                          </p:spTgt>
                                        </p:tgtEl>
                                      </p:cBhvr>
                                    </p:animEffect>
                                  </p:childTnLst>
                                </p:cTn>
                              </p:par>
                            </p:childTnLst>
                          </p:cTn>
                        </p:par>
                        <p:par>
                          <p:cTn id="32" fill="hold" nodeType="afterGroup">
                            <p:stCondLst>
                              <p:cond delay="14000"/>
                            </p:stCondLst>
                            <p:childTnLst>
                              <p:par>
                                <p:cTn id="33" presetID="10" presetClass="entr" presetSubtype="0" fill="hold" nodeType="afterEffect">
                                  <p:stCondLst>
                                    <p:cond delay="0"/>
                                  </p:stCondLst>
                                  <p:childTnLst>
                                    <p:set>
                                      <p:cBhvr>
                                        <p:cTn id="34" dur="1" fill="hold">
                                          <p:stCondLst>
                                            <p:cond delay="0"/>
                                          </p:stCondLst>
                                        </p:cTn>
                                        <p:tgtEl>
                                          <p:spTgt spid="8195">
                                            <p:txEl>
                                              <p:pRg st="7" end="7"/>
                                            </p:txEl>
                                          </p:spTgt>
                                        </p:tgtEl>
                                        <p:attrNameLst>
                                          <p:attrName>style.visibility</p:attrName>
                                        </p:attrNameLst>
                                      </p:cBhvr>
                                      <p:to>
                                        <p:strVal val="visible"/>
                                      </p:to>
                                    </p:set>
                                    <p:animEffect transition="in" filter="fade">
                                      <p:cBhvr>
                                        <p:cTn id="35" dur="2000"/>
                                        <p:tgtEl>
                                          <p:spTgt spid="81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533400" y="1371600"/>
            <a:ext cx="8229600" cy="533400"/>
          </a:xfrm>
        </p:spPr>
        <p:txBody>
          <a:bodyPr>
            <a:noAutofit/>
          </a:bodyPr>
          <a:lstStyle/>
          <a:p>
            <a:pPr algn="l" eaLnBrk="1" hangingPunct="1"/>
            <a:r>
              <a:rPr lang="en-IN" sz="3200" b="1" dirty="0" smtClean="0">
                <a:solidFill>
                  <a:srgbClr val="C00000"/>
                </a:solidFill>
                <a:latin typeface="Arial" charset="0"/>
                <a:cs typeface="Arial" charset="0"/>
              </a:rPr>
              <a:t>Technology and machinery</a:t>
            </a:r>
            <a:endParaRPr lang="en-US" sz="3200" b="1" dirty="0" smtClean="0">
              <a:solidFill>
                <a:srgbClr val="C00000"/>
              </a:solidFill>
              <a:latin typeface="Arial" charset="0"/>
              <a:cs typeface="Arial" charset="0"/>
            </a:endParaRPr>
          </a:p>
        </p:txBody>
      </p:sp>
      <p:sp>
        <p:nvSpPr>
          <p:cNvPr id="10243" name="Content Placeholder 2"/>
          <p:cNvSpPr>
            <a:spLocks noGrp="1"/>
          </p:cNvSpPr>
          <p:nvPr>
            <p:ph idx="1"/>
          </p:nvPr>
        </p:nvSpPr>
        <p:spPr>
          <a:xfrm>
            <a:off x="685800" y="2057400"/>
            <a:ext cx="8077200" cy="4068763"/>
          </a:xfrm>
        </p:spPr>
        <p:txBody>
          <a:bodyPr/>
          <a:lstStyle/>
          <a:p>
            <a:pPr algn="just" eaLnBrk="1" hangingPunct="1"/>
            <a:r>
              <a:rPr lang="en-IN" sz="2000" dirty="0" smtClean="0">
                <a:solidFill>
                  <a:srgbClr val="002060"/>
                </a:solidFill>
              </a:rPr>
              <a:t> After selection of product, process technology is selected for production/manufacturing of product. In selecting the process technology, following point should be keep in mind:</a:t>
            </a:r>
          </a:p>
          <a:p>
            <a:pPr algn="just" eaLnBrk="1" hangingPunct="1"/>
            <a:endParaRPr lang="en-IN" sz="2000" dirty="0" smtClean="0">
              <a:solidFill>
                <a:srgbClr val="002060"/>
              </a:solidFill>
            </a:endParaRPr>
          </a:p>
          <a:p>
            <a:pPr algn="just" eaLnBrk="1" hangingPunct="1"/>
            <a:r>
              <a:rPr lang="en-IN" sz="2000" dirty="0" smtClean="0">
                <a:solidFill>
                  <a:srgbClr val="002060"/>
                </a:solidFill>
              </a:rPr>
              <a:t>Requirement of level of skills and complexity of machines.</a:t>
            </a:r>
            <a:endParaRPr lang="en-US" sz="2000" dirty="0" smtClean="0">
              <a:solidFill>
                <a:srgbClr val="002060"/>
              </a:solidFill>
            </a:endParaRPr>
          </a:p>
          <a:p>
            <a:pPr algn="just" eaLnBrk="1" hangingPunct="1"/>
            <a:r>
              <a:rPr lang="en-IN" sz="2000" dirty="0" smtClean="0">
                <a:solidFill>
                  <a:srgbClr val="002060"/>
                </a:solidFill>
              </a:rPr>
              <a:t>Requirement of large quantities of water and/or power-</a:t>
            </a:r>
            <a:endParaRPr lang="en-US" sz="2000" dirty="0" smtClean="0">
              <a:solidFill>
                <a:srgbClr val="002060"/>
              </a:solidFill>
            </a:endParaRPr>
          </a:p>
          <a:p>
            <a:pPr algn="just" eaLnBrk="1" hangingPunct="1"/>
            <a:r>
              <a:rPr lang="en-IN" sz="2000" dirty="0" smtClean="0">
                <a:solidFill>
                  <a:srgbClr val="002060"/>
                </a:solidFill>
              </a:rPr>
              <a:t>Issue related to product patent if any </a:t>
            </a:r>
            <a:endParaRPr lang="en-US" sz="2000" dirty="0" smtClean="0">
              <a:solidFill>
                <a:srgbClr val="002060"/>
              </a:solidFill>
            </a:endParaRPr>
          </a:p>
          <a:p>
            <a:pPr algn="just" eaLnBrk="1" hangingPunct="1"/>
            <a:r>
              <a:rPr lang="en-IN" sz="2000" dirty="0" smtClean="0">
                <a:solidFill>
                  <a:srgbClr val="002060"/>
                </a:solidFill>
              </a:rPr>
              <a:t>Any special pollution or environmental regulations.</a:t>
            </a:r>
            <a:endParaRPr lang="en-US" sz="2000" dirty="0" smtClean="0">
              <a:solidFill>
                <a:srgbClr val="002060"/>
              </a:solidFill>
            </a:endParaRPr>
          </a:p>
          <a:p>
            <a:pPr algn="just" eaLnBrk="1" hangingPunct="1"/>
            <a:r>
              <a:rPr lang="en-IN" sz="2000" dirty="0" smtClean="0">
                <a:solidFill>
                  <a:srgbClr val="002060"/>
                </a:solidFill>
              </a:rPr>
              <a:t>Appropriateness to the local environment and conditions. </a:t>
            </a:r>
            <a:endParaRPr lang="en-US" sz="2000" dirty="0" smtClean="0">
              <a:solidFill>
                <a:srgbClr val="002060"/>
              </a:solidFill>
            </a:endParaRPr>
          </a:p>
          <a:p>
            <a:pPr eaLnBrk="1" hangingPunct="1">
              <a:buFont typeface="Wingdings 2" pitchFamily="18" charset="2"/>
              <a:buNone/>
            </a:pPr>
            <a:endParaRPr lang="en-US" sz="2000" dirty="0" smtClean="0">
              <a:solidFill>
                <a:srgbClr val="002060"/>
              </a:solidFill>
            </a:endParaRPr>
          </a:p>
        </p:txBody>
      </p:sp>
      <p:sp>
        <p:nvSpPr>
          <p:cNvPr id="7" name="Rectangle 6"/>
          <p:cNvSpPr/>
          <p:nvPr/>
        </p:nvSpPr>
        <p:spPr>
          <a:xfrm>
            <a:off x="3352800" y="228600"/>
            <a:ext cx="2519363" cy="369888"/>
          </a:xfrm>
          <a:prstGeom prst="rect">
            <a:avLst/>
          </a:prstGeom>
        </p:spPr>
        <p:txBody>
          <a:bodyPr>
            <a:spAutoFit/>
          </a:bodyPr>
          <a:lstStyle/>
          <a:p>
            <a:pPr>
              <a:defRPr/>
            </a:pPr>
            <a:r>
              <a:rPr lang="en-IN" b="1" dirty="0">
                <a:solidFill>
                  <a:schemeClr val="accent6">
                    <a:lumMod val="75000"/>
                  </a:schemeClr>
                </a:solidFill>
                <a:latin typeface="Arial" pitchFamily="34" charset="0"/>
                <a:cs typeface="Arial" pitchFamily="34" charset="0"/>
              </a:rPr>
              <a:t>Setting up Enterprise</a:t>
            </a:r>
            <a:endParaRPr lang="en-US" dirty="0"/>
          </a:p>
        </p:txBody>
      </p:sp>
    </p:spTree>
    <p:extLst>
      <p:ext uri="{BB962C8B-B14F-4D97-AF65-F5344CB8AC3E}">
        <p14:creationId xmlns:p14="http://schemas.microsoft.com/office/powerpoint/2010/main" val="31878543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10243">
                                            <p:txEl>
                                              <p:pRg st="0" end="0"/>
                                            </p:txEl>
                                          </p:spTgt>
                                        </p:tgtEl>
                                        <p:attrNameLst>
                                          <p:attrName>style.visibility</p:attrName>
                                        </p:attrNameLst>
                                      </p:cBhvr>
                                      <p:to>
                                        <p:strVal val="visible"/>
                                      </p:to>
                                    </p:set>
                                    <p:animEffect transition="in" filter="fade">
                                      <p:cBhvr>
                                        <p:cTn id="11" dur="2000"/>
                                        <p:tgtEl>
                                          <p:spTgt spid="10243">
                                            <p:txEl>
                                              <p:pRg st="0" end="0"/>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Effect transition="in" filter="fade">
                                      <p:cBhvr>
                                        <p:cTn id="15" dur="2000"/>
                                        <p:tgtEl>
                                          <p:spTgt spid="10243">
                                            <p:txEl>
                                              <p:pRg st="2" end="2"/>
                                            </p:txEl>
                                          </p:spTgt>
                                        </p:tgtEl>
                                      </p:cBhvr>
                                    </p:animEffect>
                                  </p:childTnLst>
                                </p:cTn>
                              </p:par>
                            </p:childTnLst>
                          </p:cTn>
                        </p:par>
                        <p:par>
                          <p:cTn id="16" fill="hold" nodeType="afterGroup">
                            <p:stCondLst>
                              <p:cond delay="6000"/>
                            </p:stCondLst>
                            <p:childTnLst>
                              <p:par>
                                <p:cTn id="17" presetID="10" presetClass="entr" presetSubtype="0" fill="hold" nodeType="after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Effect transition="in" filter="fade">
                                      <p:cBhvr>
                                        <p:cTn id="19" dur="2000"/>
                                        <p:tgtEl>
                                          <p:spTgt spid="10243">
                                            <p:txEl>
                                              <p:pRg st="3" end="3"/>
                                            </p:txEl>
                                          </p:spTgt>
                                        </p:tgtEl>
                                      </p:cBhvr>
                                    </p:animEffect>
                                  </p:childTnLst>
                                </p:cTn>
                              </p:par>
                            </p:childTnLst>
                          </p:cTn>
                        </p:par>
                        <p:par>
                          <p:cTn id="20" fill="hold" nodeType="afterGroup">
                            <p:stCondLst>
                              <p:cond delay="8000"/>
                            </p:stCondLst>
                            <p:childTnLst>
                              <p:par>
                                <p:cTn id="21" presetID="10" presetClass="entr" presetSubtype="0" fill="hold" nodeType="after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animEffect transition="in" filter="fade">
                                      <p:cBhvr>
                                        <p:cTn id="23" dur="2000"/>
                                        <p:tgtEl>
                                          <p:spTgt spid="10243">
                                            <p:txEl>
                                              <p:pRg st="4" end="4"/>
                                            </p:txEl>
                                          </p:spTgt>
                                        </p:tgtEl>
                                      </p:cBhvr>
                                    </p:animEffect>
                                  </p:childTnLst>
                                </p:cTn>
                              </p:par>
                            </p:childTnLst>
                          </p:cTn>
                        </p:par>
                        <p:par>
                          <p:cTn id="24" fill="hold" nodeType="afterGroup">
                            <p:stCondLst>
                              <p:cond delay="10000"/>
                            </p:stCondLst>
                            <p:childTnLst>
                              <p:par>
                                <p:cTn id="25" presetID="10" presetClass="entr" presetSubtype="0" fill="hold" nodeType="afterEffect">
                                  <p:stCondLst>
                                    <p:cond delay="0"/>
                                  </p:stCondLst>
                                  <p:childTnLst>
                                    <p:set>
                                      <p:cBhvr>
                                        <p:cTn id="26" dur="1" fill="hold">
                                          <p:stCondLst>
                                            <p:cond delay="0"/>
                                          </p:stCondLst>
                                        </p:cTn>
                                        <p:tgtEl>
                                          <p:spTgt spid="10243">
                                            <p:txEl>
                                              <p:pRg st="5" end="5"/>
                                            </p:txEl>
                                          </p:spTgt>
                                        </p:tgtEl>
                                        <p:attrNameLst>
                                          <p:attrName>style.visibility</p:attrName>
                                        </p:attrNameLst>
                                      </p:cBhvr>
                                      <p:to>
                                        <p:strVal val="visible"/>
                                      </p:to>
                                    </p:set>
                                    <p:animEffect transition="in" filter="fade">
                                      <p:cBhvr>
                                        <p:cTn id="27" dur="2000"/>
                                        <p:tgtEl>
                                          <p:spTgt spid="10243">
                                            <p:txEl>
                                              <p:pRg st="5" end="5"/>
                                            </p:txEl>
                                          </p:spTgt>
                                        </p:tgtEl>
                                      </p:cBhvr>
                                    </p:animEffect>
                                  </p:childTnLst>
                                </p:cTn>
                              </p:par>
                            </p:childTnLst>
                          </p:cTn>
                        </p:par>
                        <p:par>
                          <p:cTn id="28" fill="hold" nodeType="afterGroup">
                            <p:stCondLst>
                              <p:cond delay="12000"/>
                            </p:stCondLst>
                            <p:childTnLst>
                              <p:par>
                                <p:cTn id="29" presetID="10" presetClass="entr" presetSubtype="0" fill="hold" nodeType="afterEffect">
                                  <p:stCondLst>
                                    <p:cond delay="0"/>
                                  </p:stCondLst>
                                  <p:childTnLst>
                                    <p:set>
                                      <p:cBhvr>
                                        <p:cTn id="30" dur="1" fill="hold">
                                          <p:stCondLst>
                                            <p:cond delay="0"/>
                                          </p:stCondLst>
                                        </p:cTn>
                                        <p:tgtEl>
                                          <p:spTgt spid="10243">
                                            <p:txEl>
                                              <p:pRg st="6" end="6"/>
                                            </p:txEl>
                                          </p:spTgt>
                                        </p:tgtEl>
                                        <p:attrNameLst>
                                          <p:attrName>style.visibility</p:attrName>
                                        </p:attrNameLst>
                                      </p:cBhvr>
                                      <p:to>
                                        <p:strVal val="visible"/>
                                      </p:to>
                                    </p:set>
                                    <p:animEffect transition="in" filter="fade">
                                      <p:cBhvr>
                                        <p:cTn id="31" dur="2000"/>
                                        <p:tgtEl>
                                          <p:spTgt spid="102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1371600"/>
            <a:ext cx="3962400" cy="533400"/>
          </a:xfrm>
        </p:spPr>
        <p:txBody>
          <a:bodyPr>
            <a:noAutofit/>
          </a:bodyPr>
          <a:lstStyle/>
          <a:p>
            <a:pPr algn="l" eaLnBrk="1" hangingPunct="1"/>
            <a:r>
              <a:rPr lang="en-IN" sz="3200" b="1" dirty="0" smtClean="0">
                <a:solidFill>
                  <a:srgbClr val="C00000"/>
                </a:solidFill>
              </a:rPr>
              <a:t>Arranging Finance</a:t>
            </a:r>
            <a:endParaRPr lang="en-US" sz="3200" b="1" dirty="0" smtClean="0">
              <a:solidFill>
                <a:srgbClr val="C00000"/>
              </a:solidFill>
              <a:latin typeface="Arial" charset="0"/>
              <a:cs typeface="Arial" charset="0"/>
            </a:endParaRPr>
          </a:p>
        </p:txBody>
      </p:sp>
      <p:sp>
        <p:nvSpPr>
          <p:cNvPr id="12291" name="Content Placeholder 2"/>
          <p:cNvSpPr>
            <a:spLocks noGrp="1"/>
          </p:cNvSpPr>
          <p:nvPr>
            <p:ph idx="1"/>
          </p:nvPr>
        </p:nvSpPr>
        <p:spPr>
          <a:xfrm>
            <a:off x="685800" y="2209800"/>
            <a:ext cx="8153400" cy="3779838"/>
          </a:xfrm>
        </p:spPr>
        <p:txBody>
          <a:bodyPr/>
          <a:lstStyle/>
          <a:p>
            <a:pPr algn="just" eaLnBrk="1" hangingPunct="1"/>
            <a:r>
              <a:rPr lang="en-IN" sz="2000" dirty="0" smtClean="0">
                <a:solidFill>
                  <a:srgbClr val="002060"/>
                </a:solidFill>
              </a:rPr>
              <a:t>Monetary support is necessary to take off small enterprises.</a:t>
            </a:r>
          </a:p>
          <a:p>
            <a:pPr algn="just" eaLnBrk="1" hangingPunct="1">
              <a:buFont typeface="Wingdings 2" pitchFamily="18" charset="2"/>
              <a:buNone/>
            </a:pPr>
            <a:endParaRPr lang="en-IN" sz="2000" dirty="0" smtClean="0">
              <a:solidFill>
                <a:srgbClr val="002060"/>
              </a:solidFill>
            </a:endParaRPr>
          </a:p>
          <a:p>
            <a:pPr algn="just" eaLnBrk="1" hangingPunct="1"/>
            <a:r>
              <a:rPr lang="en-IN" sz="2000" dirty="0" smtClean="0">
                <a:solidFill>
                  <a:srgbClr val="002060"/>
                </a:solidFill>
              </a:rPr>
              <a:t> The monetary support is required as seed capital, short, medium and long term loans and for mitigating risk.</a:t>
            </a:r>
          </a:p>
          <a:p>
            <a:pPr algn="just" eaLnBrk="1" hangingPunct="1"/>
            <a:endParaRPr lang="en-IN" sz="2000" dirty="0" smtClean="0">
              <a:solidFill>
                <a:srgbClr val="002060"/>
              </a:solidFill>
            </a:endParaRPr>
          </a:p>
          <a:p>
            <a:pPr algn="just" eaLnBrk="1" hangingPunct="1"/>
            <a:r>
              <a:rPr lang="en-IN" sz="2000" dirty="0" smtClean="0">
                <a:solidFill>
                  <a:srgbClr val="002060"/>
                </a:solidFill>
              </a:rPr>
              <a:t> The important institutions provide credits to business enterprises are commercial/Regional Rural/Co-operative Banks, Small Industries Development Bank of India (SIDBI) and State Financial Corporations, etc. </a:t>
            </a:r>
            <a:endParaRPr lang="en-US" sz="2000" dirty="0" smtClean="0">
              <a:solidFill>
                <a:srgbClr val="002060"/>
              </a:solidFill>
            </a:endParaRPr>
          </a:p>
        </p:txBody>
      </p:sp>
      <p:sp>
        <p:nvSpPr>
          <p:cNvPr id="8" name="Rectangle 7"/>
          <p:cNvSpPr/>
          <p:nvPr/>
        </p:nvSpPr>
        <p:spPr>
          <a:xfrm>
            <a:off x="3352800" y="228600"/>
            <a:ext cx="2519363" cy="369888"/>
          </a:xfrm>
          <a:prstGeom prst="rect">
            <a:avLst/>
          </a:prstGeom>
        </p:spPr>
        <p:txBody>
          <a:bodyPr>
            <a:spAutoFit/>
          </a:bodyPr>
          <a:lstStyle/>
          <a:p>
            <a:pPr>
              <a:defRPr/>
            </a:pPr>
            <a:r>
              <a:rPr lang="en-IN" b="1" dirty="0">
                <a:solidFill>
                  <a:schemeClr val="accent6">
                    <a:lumMod val="75000"/>
                  </a:schemeClr>
                </a:solidFill>
                <a:latin typeface="Arial" pitchFamily="34" charset="0"/>
                <a:cs typeface="Arial" pitchFamily="34" charset="0"/>
              </a:rPr>
              <a:t>Setting up Enterprise</a:t>
            </a:r>
            <a:endParaRPr lang="en-US" dirty="0"/>
          </a:p>
        </p:txBody>
      </p:sp>
    </p:spTree>
    <p:extLst>
      <p:ext uri="{BB962C8B-B14F-4D97-AF65-F5344CB8AC3E}">
        <p14:creationId xmlns:p14="http://schemas.microsoft.com/office/powerpoint/2010/main" val="10586901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12291">
                                            <p:txEl>
                                              <p:pRg st="0" end="0"/>
                                            </p:txEl>
                                          </p:spTgt>
                                        </p:tgtEl>
                                        <p:attrNameLst>
                                          <p:attrName>style.visibility</p:attrName>
                                        </p:attrNameLst>
                                      </p:cBhvr>
                                      <p:to>
                                        <p:strVal val="visible"/>
                                      </p:to>
                                    </p:set>
                                    <p:animEffect transition="in" filter="fade">
                                      <p:cBhvr>
                                        <p:cTn id="11" dur="2000"/>
                                        <p:tgtEl>
                                          <p:spTgt spid="12291">
                                            <p:txEl>
                                              <p:pRg st="0" end="0"/>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Effect transition="in" filter="fade">
                                      <p:cBhvr>
                                        <p:cTn id="15" dur="2000"/>
                                        <p:tgtEl>
                                          <p:spTgt spid="12291">
                                            <p:txEl>
                                              <p:pRg st="2" end="2"/>
                                            </p:txEl>
                                          </p:spTgt>
                                        </p:tgtEl>
                                      </p:cBhvr>
                                    </p:animEffect>
                                  </p:childTnLst>
                                </p:cTn>
                              </p:par>
                            </p:childTnLst>
                          </p:cTn>
                        </p:par>
                        <p:par>
                          <p:cTn id="16" fill="hold" nodeType="afterGroup">
                            <p:stCondLst>
                              <p:cond delay="6000"/>
                            </p:stCondLst>
                            <p:childTnLst>
                              <p:par>
                                <p:cTn id="17" presetID="10" presetClass="entr" presetSubtype="0" fill="hold" nodeType="afterEffect">
                                  <p:stCondLst>
                                    <p:cond delay="0"/>
                                  </p:stCondLst>
                                  <p:childTnLst>
                                    <p:set>
                                      <p:cBhvr>
                                        <p:cTn id="18" dur="1" fill="hold">
                                          <p:stCondLst>
                                            <p:cond delay="0"/>
                                          </p:stCondLst>
                                        </p:cTn>
                                        <p:tgtEl>
                                          <p:spTgt spid="12291">
                                            <p:txEl>
                                              <p:pRg st="4" end="4"/>
                                            </p:txEl>
                                          </p:spTgt>
                                        </p:tgtEl>
                                        <p:attrNameLst>
                                          <p:attrName>style.visibility</p:attrName>
                                        </p:attrNameLst>
                                      </p:cBhvr>
                                      <p:to>
                                        <p:strVal val="visible"/>
                                      </p:to>
                                    </p:set>
                                    <p:animEffect transition="in" filter="fade">
                                      <p:cBhvr>
                                        <p:cTn id="19" dur="2000"/>
                                        <p:tgtEl>
                                          <p:spTgt spid="122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1295400"/>
            <a:ext cx="3962400" cy="533400"/>
          </a:xfrm>
        </p:spPr>
        <p:txBody>
          <a:bodyPr>
            <a:noAutofit/>
          </a:bodyPr>
          <a:lstStyle/>
          <a:p>
            <a:pPr algn="l" eaLnBrk="1" hangingPunct="1"/>
            <a:r>
              <a:rPr lang="en-IN" sz="3200" b="1" dirty="0" smtClean="0">
                <a:solidFill>
                  <a:srgbClr val="C00000"/>
                </a:solidFill>
                <a:latin typeface="Arial" charset="0"/>
                <a:cs typeface="Arial" charset="0"/>
              </a:rPr>
              <a:t>Unit Development</a:t>
            </a:r>
            <a:endParaRPr lang="en-US" sz="3200" b="1" dirty="0" smtClean="0">
              <a:solidFill>
                <a:srgbClr val="C00000"/>
              </a:solidFill>
              <a:latin typeface="Arial" charset="0"/>
              <a:cs typeface="Arial" charset="0"/>
            </a:endParaRPr>
          </a:p>
        </p:txBody>
      </p:sp>
      <p:sp>
        <p:nvSpPr>
          <p:cNvPr id="13315" name="Content Placeholder 2"/>
          <p:cNvSpPr>
            <a:spLocks noGrp="1"/>
          </p:cNvSpPr>
          <p:nvPr>
            <p:ph idx="1"/>
          </p:nvPr>
        </p:nvSpPr>
        <p:spPr>
          <a:xfrm>
            <a:off x="533400" y="2133600"/>
            <a:ext cx="8229600" cy="3962400"/>
          </a:xfrm>
        </p:spPr>
        <p:txBody>
          <a:bodyPr>
            <a:normAutofit lnSpcReduction="10000"/>
          </a:bodyPr>
          <a:lstStyle/>
          <a:p>
            <a:pPr algn="just" eaLnBrk="1" hangingPunct="1"/>
            <a:r>
              <a:rPr lang="en-IN" sz="2000" dirty="0" smtClean="0">
                <a:solidFill>
                  <a:srgbClr val="002060"/>
                </a:solidFill>
              </a:rPr>
              <a:t>Setting up an establishment requires negotiating a favourable plot or shed purchase, organising for proper construction of building, design of interiors and finding good deals for equipment and machinery. </a:t>
            </a:r>
          </a:p>
          <a:p>
            <a:pPr algn="just" eaLnBrk="1" hangingPunct="1">
              <a:buFont typeface="Wingdings 2" pitchFamily="18" charset="2"/>
              <a:buNone/>
            </a:pPr>
            <a:endParaRPr lang="en-IN" sz="2000" dirty="0" smtClean="0">
              <a:solidFill>
                <a:srgbClr val="002060"/>
              </a:solidFill>
            </a:endParaRPr>
          </a:p>
          <a:p>
            <a:pPr algn="just" eaLnBrk="1" hangingPunct="1"/>
            <a:r>
              <a:rPr lang="en-IN" sz="2000" dirty="0" smtClean="0">
                <a:solidFill>
                  <a:srgbClr val="002060"/>
                </a:solidFill>
              </a:rPr>
              <a:t>Getting power connection causes delay in setting up of plant.  </a:t>
            </a:r>
          </a:p>
          <a:p>
            <a:pPr algn="just" eaLnBrk="1" hangingPunct="1"/>
            <a:endParaRPr lang="en-IN" sz="2000" dirty="0" smtClean="0">
              <a:solidFill>
                <a:srgbClr val="002060"/>
              </a:solidFill>
            </a:endParaRPr>
          </a:p>
          <a:p>
            <a:pPr algn="just" eaLnBrk="1" hangingPunct="1"/>
            <a:r>
              <a:rPr lang="en-IN" sz="2000" dirty="0" smtClean="0">
                <a:solidFill>
                  <a:srgbClr val="002060"/>
                </a:solidFill>
              </a:rPr>
              <a:t>Projections for manpower and staffing, machinery and materials are made in the business plan.</a:t>
            </a:r>
          </a:p>
          <a:p>
            <a:pPr algn="just" eaLnBrk="1" hangingPunct="1">
              <a:buFont typeface="Wingdings 2" pitchFamily="18" charset="2"/>
              <a:buNone/>
            </a:pPr>
            <a:endParaRPr lang="en-IN" sz="2000" dirty="0" smtClean="0">
              <a:solidFill>
                <a:srgbClr val="002060"/>
              </a:solidFill>
            </a:endParaRPr>
          </a:p>
          <a:p>
            <a:pPr algn="just" eaLnBrk="1" hangingPunct="1"/>
            <a:r>
              <a:rPr lang="en-IN" sz="2000" dirty="0" smtClean="0">
                <a:solidFill>
                  <a:srgbClr val="002060"/>
                </a:solidFill>
              </a:rPr>
              <a:t> Selection of proper manpower and procurement of right machinery and materials are very important and critical in establishment of plant to success. </a:t>
            </a:r>
            <a:endParaRPr lang="en-US" sz="2000" dirty="0" smtClean="0">
              <a:solidFill>
                <a:srgbClr val="002060"/>
              </a:solidFill>
            </a:endParaRPr>
          </a:p>
          <a:p>
            <a:pPr eaLnBrk="1" hangingPunct="1"/>
            <a:endParaRPr lang="en-US" sz="2000" dirty="0" smtClean="0">
              <a:solidFill>
                <a:srgbClr val="002060"/>
              </a:solidFill>
            </a:endParaRPr>
          </a:p>
          <a:p>
            <a:pPr eaLnBrk="1" hangingPunct="1">
              <a:lnSpc>
                <a:spcPct val="90000"/>
              </a:lnSpc>
            </a:pPr>
            <a:endParaRPr lang="en-US" sz="2000" dirty="0" smtClean="0">
              <a:solidFill>
                <a:srgbClr val="002060"/>
              </a:solidFill>
            </a:endParaRPr>
          </a:p>
          <a:p>
            <a:pPr eaLnBrk="1" hangingPunct="1"/>
            <a:endParaRPr lang="en-US" sz="2000" dirty="0" smtClean="0">
              <a:solidFill>
                <a:srgbClr val="002060"/>
              </a:solidFill>
            </a:endParaRPr>
          </a:p>
        </p:txBody>
      </p:sp>
      <p:sp>
        <p:nvSpPr>
          <p:cNvPr id="8" name="Rectangle 7"/>
          <p:cNvSpPr/>
          <p:nvPr/>
        </p:nvSpPr>
        <p:spPr>
          <a:xfrm>
            <a:off x="3352800" y="228600"/>
            <a:ext cx="2519363" cy="369888"/>
          </a:xfrm>
          <a:prstGeom prst="rect">
            <a:avLst/>
          </a:prstGeom>
        </p:spPr>
        <p:txBody>
          <a:bodyPr>
            <a:spAutoFit/>
          </a:bodyPr>
          <a:lstStyle/>
          <a:p>
            <a:pPr>
              <a:defRPr/>
            </a:pPr>
            <a:r>
              <a:rPr lang="en-IN" b="1" dirty="0">
                <a:solidFill>
                  <a:schemeClr val="accent6">
                    <a:lumMod val="75000"/>
                  </a:schemeClr>
                </a:solidFill>
                <a:latin typeface="Arial" pitchFamily="34" charset="0"/>
                <a:cs typeface="Arial" pitchFamily="34" charset="0"/>
              </a:rPr>
              <a:t>Setting up Enterprise</a:t>
            </a:r>
            <a:endParaRPr lang="en-US" dirty="0"/>
          </a:p>
        </p:txBody>
      </p:sp>
    </p:spTree>
    <p:extLst>
      <p:ext uri="{BB962C8B-B14F-4D97-AF65-F5344CB8AC3E}">
        <p14:creationId xmlns:p14="http://schemas.microsoft.com/office/powerpoint/2010/main" val="13115356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13315">
                                            <p:txEl>
                                              <p:pRg st="0" end="0"/>
                                            </p:txEl>
                                          </p:spTgt>
                                        </p:tgtEl>
                                        <p:attrNameLst>
                                          <p:attrName>style.visibility</p:attrName>
                                        </p:attrNameLst>
                                      </p:cBhvr>
                                      <p:to>
                                        <p:strVal val="visible"/>
                                      </p:to>
                                    </p:set>
                                    <p:animEffect transition="in" filter="fade">
                                      <p:cBhvr>
                                        <p:cTn id="11" dur="2000"/>
                                        <p:tgtEl>
                                          <p:spTgt spid="13315">
                                            <p:txEl>
                                              <p:pRg st="0" end="0"/>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animEffect transition="in" filter="fade">
                                      <p:cBhvr>
                                        <p:cTn id="15" dur="2000"/>
                                        <p:tgtEl>
                                          <p:spTgt spid="13315">
                                            <p:txEl>
                                              <p:pRg st="2" end="2"/>
                                            </p:txEl>
                                          </p:spTgt>
                                        </p:tgtEl>
                                      </p:cBhvr>
                                    </p:animEffect>
                                  </p:childTnLst>
                                </p:cTn>
                              </p:par>
                            </p:childTnLst>
                          </p:cTn>
                        </p:par>
                        <p:par>
                          <p:cTn id="16" fill="hold" nodeType="afterGroup">
                            <p:stCondLst>
                              <p:cond delay="6000"/>
                            </p:stCondLst>
                            <p:childTnLst>
                              <p:par>
                                <p:cTn id="17" presetID="10" presetClass="entr" presetSubtype="0" fill="hold" nodeType="afterEffect">
                                  <p:stCondLst>
                                    <p:cond delay="0"/>
                                  </p:stCondLst>
                                  <p:childTnLst>
                                    <p:set>
                                      <p:cBhvr>
                                        <p:cTn id="18" dur="1" fill="hold">
                                          <p:stCondLst>
                                            <p:cond delay="0"/>
                                          </p:stCondLst>
                                        </p:cTn>
                                        <p:tgtEl>
                                          <p:spTgt spid="13315">
                                            <p:txEl>
                                              <p:pRg st="4" end="4"/>
                                            </p:txEl>
                                          </p:spTgt>
                                        </p:tgtEl>
                                        <p:attrNameLst>
                                          <p:attrName>style.visibility</p:attrName>
                                        </p:attrNameLst>
                                      </p:cBhvr>
                                      <p:to>
                                        <p:strVal val="visible"/>
                                      </p:to>
                                    </p:set>
                                    <p:animEffect transition="in" filter="fade">
                                      <p:cBhvr>
                                        <p:cTn id="19" dur="2000"/>
                                        <p:tgtEl>
                                          <p:spTgt spid="13315">
                                            <p:txEl>
                                              <p:pRg st="4" end="4"/>
                                            </p:txEl>
                                          </p:spTgt>
                                        </p:tgtEl>
                                      </p:cBhvr>
                                    </p:animEffect>
                                  </p:childTnLst>
                                </p:cTn>
                              </p:par>
                            </p:childTnLst>
                          </p:cTn>
                        </p:par>
                        <p:par>
                          <p:cTn id="20" fill="hold" nodeType="afterGroup">
                            <p:stCondLst>
                              <p:cond delay="8000"/>
                            </p:stCondLst>
                            <p:childTnLst>
                              <p:par>
                                <p:cTn id="21" presetID="10" presetClass="entr" presetSubtype="0" fill="hold" nodeType="afterEffect">
                                  <p:stCondLst>
                                    <p:cond delay="0"/>
                                  </p:stCondLst>
                                  <p:childTnLst>
                                    <p:set>
                                      <p:cBhvr>
                                        <p:cTn id="22" dur="1" fill="hold">
                                          <p:stCondLst>
                                            <p:cond delay="0"/>
                                          </p:stCondLst>
                                        </p:cTn>
                                        <p:tgtEl>
                                          <p:spTgt spid="13315">
                                            <p:txEl>
                                              <p:pRg st="6" end="6"/>
                                            </p:txEl>
                                          </p:spTgt>
                                        </p:tgtEl>
                                        <p:attrNameLst>
                                          <p:attrName>style.visibility</p:attrName>
                                        </p:attrNameLst>
                                      </p:cBhvr>
                                      <p:to>
                                        <p:strVal val="visible"/>
                                      </p:to>
                                    </p:set>
                                    <p:animEffect transition="in" filter="fade">
                                      <p:cBhvr>
                                        <p:cTn id="23" dur="2000"/>
                                        <p:tgtEl>
                                          <p:spTgt spid="133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1371600"/>
            <a:ext cx="7772400" cy="533400"/>
          </a:xfrm>
        </p:spPr>
        <p:txBody>
          <a:bodyPr>
            <a:noAutofit/>
          </a:bodyPr>
          <a:lstStyle/>
          <a:p>
            <a:pPr eaLnBrk="1" fontAlgn="auto" hangingPunct="1">
              <a:spcAft>
                <a:spcPts val="0"/>
              </a:spcAft>
              <a:defRPr/>
            </a:pPr>
            <a:r>
              <a:rPr lang="en-IN" sz="3200" b="1" dirty="0" smtClean="0">
                <a:solidFill>
                  <a:srgbClr val="C00000"/>
                </a:solidFill>
              </a:rPr>
              <a:t>Filing of Entrepreneurs’ Memorandum</a:t>
            </a:r>
            <a:r>
              <a:rPr lang="en-IN" sz="3200" dirty="0" smtClean="0">
                <a:solidFill>
                  <a:srgbClr val="C00000"/>
                </a:solidFill>
              </a:rPr>
              <a:t> </a:t>
            </a:r>
            <a:endParaRPr lang="en-US" sz="3200" dirty="0" smtClean="0">
              <a:solidFill>
                <a:srgbClr val="C00000"/>
              </a:solidFill>
            </a:endParaRPr>
          </a:p>
        </p:txBody>
      </p:sp>
      <p:sp>
        <p:nvSpPr>
          <p:cNvPr id="14339" name="Content Placeholder 2"/>
          <p:cNvSpPr>
            <a:spLocks noGrp="1"/>
          </p:cNvSpPr>
          <p:nvPr>
            <p:ph idx="1"/>
          </p:nvPr>
        </p:nvSpPr>
        <p:spPr>
          <a:xfrm>
            <a:off x="685800" y="2133600"/>
            <a:ext cx="8001000" cy="4008438"/>
          </a:xfrm>
        </p:spPr>
        <p:txBody>
          <a:bodyPr/>
          <a:lstStyle/>
          <a:p>
            <a:pPr algn="just" eaLnBrk="1" hangingPunct="1"/>
            <a:r>
              <a:rPr lang="en-IN" sz="2000" dirty="0" smtClean="0">
                <a:solidFill>
                  <a:srgbClr val="002060"/>
                </a:solidFill>
              </a:rPr>
              <a:t>Filling of memorandum by a Micro, Small or Medium Enterprise Section 8 of the </a:t>
            </a:r>
            <a:r>
              <a:rPr lang="en-IN" sz="2000" b="1" i="1" dirty="0" smtClean="0">
                <a:solidFill>
                  <a:srgbClr val="002060"/>
                </a:solidFill>
              </a:rPr>
              <a:t>Micro, Small and Medium Enterprises Development (MSMED) Act, 2006</a:t>
            </a:r>
            <a:r>
              <a:rPr lang="en-IN" sz="2000" dirty="0" smtClean="0">
                <a:solidFill>
                  <a:srgbClr val="002060"/>
                </a:solidFill>
              </a:rPr>
              <a:t> is necessary. </a:t>
            </a:r>
          </a:p>
          <a:p>
            <a:pPr algn="just" eaLnBrk="1" hangingPunct="1"/>
            <a:endParaRPr lang="en-IN" sz="2000" dirty="0" smtClean="0">
              <a:solidFill>
                <a:srgbClr val="002060"/>
              </a:solidFill>
            </a:endParaRPr>
          </a:p>
          <a:p>
            <a:pPr algn="just" eaLnBrk="1" hangingPunct="1"/>
            <a:r>
              <a:rPr lang="en-IN" sz="2000" dirty="0" smtClean="0">
                <a:solidFill>
                  <a:srgbClr val="002060"/>
                </a:solidFill>
              </a:rPr>
              <a:t>The memorandum may be filed by all three categories of enterprises with the District Industries Centre in the jurisdiction of which the enterprise is (or, is proposed to be) located.</a:t>
            </a:r>
          </a:p>
          <a:p>
            <a:pPr algn="just" eaLnBrk="1" hangingPunct="1"/>
            <a:endParaRPr lang="en-IN" sz="2000" dirty="0" smtClean="0">
              <a:solidFill>
                <a:srgbClr val="002060"/>
              </a:solidFill>
            </a:endParaRPr>
          </a:p>
          <a:p>
            <a:pPr algn="just" eaLnBrk="1" hangingPunct="1"/>
            <a:r>
              <a:rPr lang="en-IN" sz="2000" dirty="0" smtClean="0">
                <a:solidFill>
                  <a:srgbClr val="002060"/>
                </a:solidFill>
              </a:rPr>
              <a:t> </a:t>
            </a:r>
            <a:r>
              <a:rPr lang="en-IN" sz="2000" b="1" dirty="0" smtClean="0">
                <a:solidFill>
                  <a:srgbClr val="002060"/>
                </a:solidFill>
              </a:rPr>
              <a:t>The </a:t>
            </a:r>
            <a:r>
              <a:rPr lang="en-IN" sz="2000" dirty="0" smtClean="0">
                <a:solidFill>
                  <a:srgbClr val="002060"/>
                </a:solidFill>
              </a:rPr>
              <a:t>File Format for Entrepreneurs Memorandum and the detail procedure for filing it are available at http://dcmsme.gov.in/howtosetup/getstart</a:t>
            </a:r>
            <a:endParaRPr lang="en-US" sz="2000" dirty="0" smtClean="0">
              <a:solidFill>
                <a:srgbClr val="002060"/>
              </a:solidFill>
            </a:endParaRPr>
          </a:p>
        </p:txBody>
      </p:sp>
      <p:sp>
        <p:nvSpPr>
          <p:cNvPr id="11" name="Rectangle 10"/>
          <p:cNvSpPr/>
          <p:nvPr/>
        </p:nvSpPr>
        <p:spPr>
          <a:xfrm>
            <a:off x="3352800" y="228600"/>
            <a:ext cx="2519363" cy="369888"/>
          </a:xfrm>
          <a:prstGeom prst="rect">
            <a:avLst/>
          </a:prstGeom>
        </p:spPr>
        <p:txBody>
          <a:bodyPr>
            <a:spAutoFit/>
          </a:bodyPr>
          <a:lstStyle/>
          <a:p>
            <a:pPr>
              <a:defRPr/>
            </a:pPr>
            <a:r>
              <a:rPr lang="en-IN" b="1" dirty="0">
                <a:solidFill>
                  <a:schemeClr val="accent6">
                    <a:lumMod val="75000"/>
                  </a:schemeClr>
                </a:solidFill>
                <a:latin typeface="Arial" pitchFamily="34" charset="0"/>
                <a:cs typeface="Arial" pitchFamily="34" charset="0"/>
              </a:rPr>
              <a:t>Setting up Enterprise</a:t>
            </a:r>
            <a:endParaRPr lang="en-US" dirty="0"/>
          </a:p>
        </p:txBody>
      </p:sp>
    </p:spTree>
    <p:extLst>
      <p:ext uri="{BB962C8B-B14F-4D97-AF65-F5344CB8AC3E}">
        <p14:creationId xmlns:p14="http://schemas.microsoft.com/office/powerpoint/2010/main" val="9108295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14339">
                                            <p:txEl>
                                              <p:pRg st="0" end="0"/>
                                            </p:txEl>
                                          </p:spTgt>
                                        </p:tgtEl>
                                        <p:attrNameLst>
                                          <p:attrName>style.visibility</p:attrName>
                                        </p:attrNameLst>
                                      </p:cBhvr>
                                      <p:to>
                                        <p:strVal val="visible"/>
                                      </p:to>
                                    </p:set>
                                    <p:animEffect transition="in" filter="fade">
                                      <p:cBhvr>
                                        <p:cTn id="11" dur="2000"/>
                                        <p:tgtEl>
                                          <p:spTgt spid="14339">
                                            <p:txEl>
                                              <p:pRg st="0" end="0"/>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animEffect transition="in" filter="fade">
                                      <p:cBhvr>
                                        <p:cTn id="15" dur="2000"/>
                                        <p:tgtEl>
                                          <p:spTgt spid="14339">
                                            <p:txEl>
                                              <p:pRg st="2" end="2"/>
                                            </p:txEl>
                                          </p:spTgt>
                                        </p:tgtEl>
                                      </p:cBhvr>
                                    </p:animEffect>
                                  </p:childTnLst>
                                </p:cTn>
                              </p:par>
                            </p:childTnLst>
                          </p:cTn>
                        </p:par>
                        <p:par>
                          <p:cTn id="16" fill="hold" nodeType="afterGroup">
                            <p:stCondLst>
                              <p:cond delay="6000"/>
                            </p:stCondLst>
                            <p:childTnLst>
                              <p:par>
                                <p:cTn id="17" presetID="10" presetClass="entr" presetSubtype="0" fill="hold" nodeType="afterEffect">
                                  <p:stCondLst>
                                    <p:cond delay="0"/>
                                  </p:stCondLst>
                                  <p:childTnLst>
                                    <p:set>
                                      <p:cBhvr>
                                        <p:cTn id="18" dur="1" fill="hold">
                                          <p:stCondLst>
                                            <p:cond delay="0"/>
                                          </p:stCondLst>
                                        </p:cTn>
                                        <p:tgtEl>
                                          <p:spTgt spid="14339">
                                            <p:txEl>
                                              <p:pRg st="4" end="4"/>
                                            </p:txEl>
                                          </p:spTgt>
                                        </p:tgtEl>
                                        <p:attrNameLst>
                                          <p:attrName>style.visibility</p:attrName>
                                        </p:attrNameLst>
                                      </p:cBhvr>
                                      <p:to>
                                        <p:strVal val="visible"/>
                                      </p:to>
                                    </p:set>
                                    <p:animEffect transition="in" filter="fade">
                                      <p:cBhvr>
                                        <p:cTn id="19" dur="2000"/>
                                        <p:tgtEl>
                                          <p:spTgt spid="143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371600"/>
            <a:ext cx="5943600" cy="533400"/>
          </a:xfrm>
        </p:spPr>
        <p:txBody>
          <a:bodyPr>
            <a:noAutofit/>
          </a:bodyPr>
          <a:lstStyle/>
          <a:p>
            <a:pPr algn="l" eaLnBrk="1" hangingPunct="1"/>
            <a:r>
              <a:rPr lang="en-IN" sz="3200" b="1" dirty="0" smtClean="0">
                <a:solidFill>
                  <a:srgbClr val="C00000"/>
                </a:solidFill>
              </a:rPr>
              <a:t>Approvals</a:t>
            </a:r>
            <a:endParaRPr lang="en-US" sz="3200" b="1" dirty="0" smtClean="0">
              <a:solidFill>
                <a:srgbClr val="C00000"/>
              </a:solidFill>
              <a:latin typeface="Arial" charset="0"/>
              <a:cs typeface="Arial" charset="0"/>
            </a:endParaRPr>
          </a:p>
        </p:txBody>
      </p:sp>
      <p:sp>
        <p:nvSpPr>
          <p:cNvPr id="15363" name="Content Placeholder 2"/>
          <p:cNvSpPr>
            <a:spLocks noGrp="1"/>
          </p:cNvSpPr>
          <p:nvPr>
            <p:ph idx="1"/>
          </p:nvPr>
        </p:nvSpPr>
        <p:spPr>
          <a:xfrm>
            <a:off x="533400" y="2286000"/>
            <a:ext cx="8229600" cy="3627438"/>
          </a:xfrm>
        </p:spPr>
        <p:txBody>
          <a:bodyPr/>
          <a:lstStyle/>
          <a:p>
            <a:pPr algn="just" eaLnBrk="1" hangingPunct="1">
              <a:buFont typeface="Arial" charset="0"/>
              <a:buChar char="•"/>
            </a:pPr>
            <a:r>
              <a:rPr lang="en-IN" sz="2000" dirty="0" smtClean="0">
                <a:solidFill>
                  <a:srgbClr val="002060"/>
                </a:solidFill>
              </a:rPr>
              <a:t>These include regulatory, taxation, environmental and certain product specific clearances. Virtually, no small scale industries require a license from the Govt. of India.</a:t>
            </a:r>
          </a:p>
          <a:p>
            <a:pPr algn="just" eaLnBrk="1" hangingPunct="1">
              <a:buFont typeface="Arial" charset="0"/>
              <a:buChar char="•"/>
            </a:pPr>
            <a:endParaRPr lang="en-IN" sz="2000" b="1" dirty="0" smtClean="0">
              <a:solidFill>
                <a:srgbClr val="002060"/>
              </a:solidFill>
            </a:endParaRPr>
          </a:p>
          <a:p>
            <a:pPr algn="just" eaLnBrk="1" hangingPunct="1">
              <a:buFont typeface="Arial" charset="0"/>
              <a:buChar char="•"/>
            </a:pPr>
            <a:r>
              <a:rPr lang="en-IN" sz="2000" dirty="0" smtClean="0">
                <a:solidFill>
                  <a:srgbClr val="002060"/>
                </a:solidFill>
              </a:rPr>
              <a:t>The units are, of course, subject to the location / land use and zoning restrictions in force under the local laws.</a:t>
            </a:r>
            <a:endParaRPr lang="en-US" sz="2000" dirty="0" smtClean="0">
              <a:solidFill>
                <a:srgbClr val="002060"/>
              </a:solidFill>
            </a:endParaRPr>
          </a:p>
          <a:p>
            <a:pPr eaLnBrk="1" hangingPunct="1">
              <a:buFont typeface="Arial" charset="0"/>
              <a:buChar char="•"/>
            </a:pPr>
            <a:endParaRPr lang="en-US" sz="2000" b="1" dirty="0" smtClean="0">
              <a:solidFill>
                <a:srgbClr val="002060"/>
              </a:solidFill>
            </a:endParaRPr>
          </a:p>
        </p:txBody>
      </p:sp>
      <p:sp>
        <p:nvSpPr>
          <p:cNvPr id="10" name="Rectangle 9"/>
          <p:cNvSpPr/>
          <p:nvPr/>
        </p:nvSpPr>
        <p:spPr>
          <a:xfrm>
            <a:off x="3352800" y="228600"/>
            <a:ext cx="2519363" cy="369888"/>
          </a:xfrm>
          <a:prstGeom prst="rect">
            <a:avLst/>
          </a:prstGeom>
        </p:spPr>
        <p:txBody>
          <a:bodyPr>
            <a:spAutoFit/>
          </a:bodyPr>
          <a:lstStyle/>
          <a:p>
            <a:pPr>
              <a:defRPr/>
            </a:pPr>
            <a:r>
              <a:rPr lang="en-IN" b="1" dirty="0">
                <a:solidFill>
                  <a:schemeClr val="accent6">
                    <a:lumMod val="75000"/>
                  </a:schemeClr>
                </a:solidFill>
                <a:latin typeface="Arial" pitchFamily="34" charset="0"/>
                <a:cs typeface="Arial" pitchFamily="34" charset="0"/>
              </a:rPr>
              <a:t>Setting up Enterprise</a:t>
            </a:r>
            <a:endParaRPr lang="en-US" dirty="0"/>
          </a:p>
        </p:txBody>
      </p:sp>
    </p:spTree>
    <p:extLst>
      <p:ext uri="{BB962C8B-B14F-4D97-AF65-F5344CB8AC3E}">
        <p14:creationId xmlns:p14="http://schemas.microsoft.com/office/powerpoint/2010/main" val="40108791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15363">
                                            <p:txEl>
                                              <p:pRg st="0" end="0"/>
                                            </p:txEl>
                                          </p:spTgt>
                                        </p:tgtEl>
                                        <p:attrNameLst>
                                          <p:attrName>style.visibility</p:attrName>
                                        </p:attrNameLst>
                                      </p:cBhvr>
                                      <p:to>
                                        <p:strVal val="visible"/>
                                      </p:to>
                                    </p:set>
                                    <p:animEffect transition="in" filter="fade">
                                      <p:cBhvr>
                                        <p:cTn id="11" dur="2000"/>
                                        <p:tgtEl>
                                          <p:spTgt spid="15363">
                                            <p:txEl>
                                              <p:pRg st="0" end="0"/>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animEffect transition="in" filter="fade">
                                      <p:cBhvr>
                                        <p:cTn id="15" dur="20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2060"/>
                </a:solidFill>
              </a:rPr>
              <a:t>Content</a:t>
            </a:r>
            <a:endParaRPr lang="en-US" b="1" dirty="0">
              <a:solidFill>
                <a:srgbClr val="002060"/>
              </a:solidFill>
            </a:endParaRPr>
          </a:p>
        </p:txBody>
      </p:sp>
      <p:sp>
        <p:nvSpPr>
          <p:cNvPr id="3" name="Content Placeholder 2"/>
          <p:cNvSpPr>
            <a:spLocks noGrp="1"/>
          </p:cNvSpPr>
          <p:nvPr>
            <p:ph idx="1"/>
          </p:nvPr>
        </p:nvSpPr>
        <p:spPr/>
        <p:txBody>
          <a:bodyPr>
            <a:normAutofit/>
          </a:bodyPr>
          <a:lstStyle/>
          <a:p>
            <a:r>
              <a:rPr lang="en-US" dirty="0" smtClean="0">
                <a:solidFill>
                  <a:srgbClr val="C00000"/>
                </a:solidFill>
              </a:rPr>
              <a:t>Introduction</a:t>
            </a:r>
            <a:endParaRPr lang="en-US" dirty="0">
              <a:solidFill>
                <a:srgbClr val="C00000"/>
              </a:solidFill>
            </a:endParaRPr>
          </a:p>
          <a:p>
            <a:r>
              <a:rPr lang="en-US" dirty="0" smtClean="0">
                <a:solidFill>
                  <a:srgbClr val="C00000"/>
                </a:solidFill>
              </a:rPr>
              <a:t>SMEs in India</a:t>
            </a:r>
            <a:endParaRPr lang="en-US" dirty="0">
              <a:solidFill>
                <a:srgbClr val="C00000"/>
              </a:solidFill>
            </a:endParaRPr>
          </a:p>
          <a:p>
            <a:r>
              <a:rPr lang="en-US" dirty="0" smtClean="0">
                <a:solidFill>
                  <a:srgbClr val="C00000"/>
                </a:solidFill>
              </a:rPr>
              <a:t>Setting up an Enterprises</a:t>
            </a:r>
            <a:endParaRPr lang="en-US" dirty="0">
              <a:solidFill>
                <a:srgbClr val="C00000"/>
              </a:solidFill>
            </a:endParaRPr>
          </a:p>
          <a:p>
            <a:r>
              <a:rPr lang="en-US" dirty="0" smtClean="0">
                <a:solidFill>
                  <a:srgbClr val="C00000"/>
                </a:solidFill>
              </a:rPr>
              <a:t>Step Involved</a:t>
            </a:r>
            <a:endParaRPr lang="en-US" dirty="0">
              <a:solidFill>
                <a:srgbClr val="C00000"/>
              </a:solidFill>
            </a:endParaRPr>
          </a:p>
          <a:p>
            <a:r>
              <a:rPr lang="en-US" dirty="0" smtClean="0">
                <a:solidFill>
                  <a:srgbClr val="C00000"/>
                </a:solidFill>
              </a:rPr>
              <a:t>Problems in Technological Innovations</a:t>
            </a:r>
            <a:endParaRPr lang="en-US" dirty="0">
              <a:solidFill>
                <a:srgbClr val="C00000"/>
              </a:solidFill>
            </a:endParaRPr>
          </a:p>
          <a:p>
            <a:r>
              <a:rPr lang="en-US" dirty="0" smtClean="0">
                <a:solidFill>
                  <a:srgbClr val="C00000"/>
                </a:solidFill>
              </a:rPr>
              <a:t>R&amp;D Agencies</a:t>
            </a:r>
            <a:endParaRPr lang="en-US" dirty="0" smtClean="0">
              <a:solidFill>
                <a:srgbClr val="C00000"/>
              </a:solidFill>
            </a:endParaRPr>
          </a:p>
        </p:txBody>
      </p:sp>
    </p:spTree>
    <p:extLst>
      <p:ext uri="{BB962C8B-B14F-4D97-AF65-F5344CB8AC3E}">
        <p14:creationId xmlns:p14="http://schemas.microsoft.com/office/powerpoint/2010/main" val="39286029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85800" y="1219200"/>
            <a:ext cx="5943600" cy="762000"/>
          </a:xfrm>
        </p:spPr>
        <p:txBody>
          <a:bodyPr>
            <a:normAutofit/>
          </a:bodyPr>
          <a:lstStyle/>
          <a:p>
            <a:pPr algn="l" eaLnBrk="1" hangingPunct="1"/>
            <a:r>
              <a:rPr lang="en-IN" sz="3200" b="1" dirty="0" smtClean="0">
                <a:solidFill>
                  <a:srgbClr val="C00000"/>
                </a:solidFill>
              </a:rPr>
              <a:t>Clearances</a:t>
            </a:r>
            <a:endParaRPr lang="en-US" sz="3200" b="1" dirty="0" smtClean="0">
              <a:solidFill>
                <a:srgbClr val="C00000"/>
              </a:solidFill>
              <a:latin typeface="Arial" charset="0"/>
              <a:cs typeface="Arial" charset="0"/>
            </a:endParaRPr>
          </a:p>
        </p:txBody>
      </p:sp>
      <p:sp>
        <p:nvSpPr>
          <p:cNvPr id="3" name="Content Placeholder 2"/>
          <p:cNvSpPr>
            <a:spLocks noGrp="1"/>
          </p:cNvSpPr>
          <p:nvPr>
            <p:ph idx="1"/>
          </p:nvPr>
        </p:nvSpPr>
        <p:spPr>
          <a:xfrm>
            <a:off x="381000" y="2286000"/>
            <a:ext cx="8229600" cy="2209800"/>
          </a:xfrm>
        </p:spPr>
        <p:txBody>
          <a:bodyPr rtlCol="0">
            <a:normAutofit/>
          </a:bodyPr>
          <a:lstStyle/>
          <a:p>
            <a:pPr marL="274320" indent="-274320" algn="just" eaLnBrk="1" fontAlgn="auto" hangingPunct="1">
              <a:spcAft>
                <a:spcPts val="0"/>
              </a:spcAft>
              <a:buClr>
                <a:schemeClr val="accent3"/>
              </a:buClr>
              <a:buFont typeface="Arial" pitchFamily="34" charset="0"/>
              <a:buChar char="•"/>
              <a:defRPr/>
            </a:pPr>
            <a:r>
              <a:rPr lang="en-IN" sz="2000" dirty="0" smtClean="0">
                <a:solidFill>
                  <a:srgbClr val="002060"/>
                </a:solidFill>
              </a:rPr>
              <a:t>An entrepreneur has to obtain several clearances or permissions depending upon the nature of his unit and products manufactured. Regulatory or Taxation related, product specific and environment &amp; pollution related are mainly required. </a:t>
            </a:r>
            <a:endParaRPr lang="en-US" sz="2000" dirty="0" smtClean="0">
              <a:solidFill>
                <a:srgbClr val="002060"/>
              </a:solidFill>
            </a:endParaRPr>
          </a:p>
        </p:txBody>
      </p:sp>
      <p:sp>
        <p:nvSpPr>
          <p:cNvPr id="12" name="Rectangle 11"/>
          <p:cNvSpPr/>
          <p:nvPr/>
        </p:nvSpPr>
        <p:spPr>
          <a:xfrm>
            <a:off x="3352800" y="228600"/>
            <a:ext cx="2519363" cy="369888"/>
          </a:xfrm>
          <a:prstGeom prst="rect">
            <a:avLst/>
          </a:prstGeom>
        </p:spPr>
        <p:txBody>
          <a:bodyPr>
            <a:spAutoFit/>
          </a:bodyPr>
          <a:lstStyle/>
          <a:p>
            <a:pPr>
              <a:defRPr/>
            </a:pPr>
            <a:r>
              <a:rPr lang="en-IN" b="1" dirty="0">
                <a:solidFill>
                  <a:schemeClr val="accent6">
                    <a:lumMod val="75000"/>
                  </a:schemeClr>
                </a:solidFill>
                <a:latin typeface="Arial" pitchFamily="34" charset="0"/>
                <a:cs typeface="Arial" pitchFamily="34" charset="0"/>
              </a:rPr>
              <a:t>Setting up Enterprise</a:t>
            </a:r>
            <a:endParaRPr lang="en-US" dirty="0"/>
          </a:p>
        </p:txBody>
      </p:sp>
    </p:spTree>
    <p:extLst>
      <p:ext uri="{BB962C8B-B14F-4D97-AF65-F5344CB8AC3E}">
        <p14:creationId xmlns:p14="http://schemas.microsoft.com/office/powerpoint/2010/main" val="16838562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85800" y="838200"/>
            <a:ext cx="5943600" cy="1143000"/>
          </a:xfrm>
        </p:spPr>
        <p:txBody>
          <a:bodyPr>
            <a:normAutofit/>
          </a:bodyPr>
          <a:lstStyle/>
          <a:p>
            <a:pPr algn="l" eaLnBrk="1" hangingPunct="1"/>
            <a:r>
              <a:rPr lang="en-IN" sz="3200" b="1" dirty="0" smtClean="0">
                <a:solidFill>
                  <a:srgbClr val="C00000"/>
                </a:solidFill>
                <a:latin typeface="Arial" charset="0"/>
                <a:cs typeface="Arial" charset="0"/>
              </a:rPr>
              <a:t>Quality Certification</a:t>
            </a:r>
            <a:r>
              <a:rPr lang="en-IN" sz="3200" dirty="0" smtClean="0">
                <a:solidFill>
                  <a:srgbClr val="C00000"/>
                </a:solidFill>
                <a:latin typeface="Arial" charset="0"/>
                <a:cs typeface="Arial" charset="0"/>
              </a:rPr>
              <a:t> </a:t>
            </a:r>
            <a:endParaRPr lang="en-US" sz="3200" b="1" dirty="0" smtClean="0">
              <a:solidFill>
                <a:srgbClr val="C00000"/>
              </a:solidFill>
              <a:latin typeface="Arial" charset="0"/>
              <a:cs typeface="Arial" charset="0"/>
            </a:endParaRPr>
          </a:p>
        </p:txBody>
      </p:sp>
      <p:sp>
        <p:nvSpPr>
          <p:cNvPr id="3" name="Content Placeholder 2"/>
          <p:cNvSpPr>
            <a:spLocks noGrp="1"/>
          </p:cNvSpPr>
          <p:nvPr>
            <p:ph idx="1"/>
          </p:nvPr>
        </p:nvSpPr>
        <p:spPr>
          <a:xfrm>
            <a:off x="457200" y="2209800"/>
            <a:ext cx="8229600" cy="3856038"/>
          </a:xfrm>
        </p:spPr>
        <p:txBody>
          <a:bodyPr rtlCol="0">
            <a:normAutofit/>
          </a:bodyPr>
          <a:lstStyle/>
          <a:p>
            <a:pPr marL="274320" indent="-274320" algn="just" eaLnBrk="1" fontAlgn="auto" hangingPunct="1">
              <a:spcAft>
                <a:spcPts val="0"/>
              </a:spcAft>
              <a:buClr>
                <a:schemeClr val="accent3"/>
              </a:buClr>
              <a:buFont typeface="Arial" pitchFamily="34" charset="0"/>
              <a:buChar char="•"/>
              <a:defRPr/>
            </a:pPr>
            <a:r>
              <a:rPr lang="en-IN" sz="2000" dirty="0" smtClean="0">
                <a:solidFill>
                  <a:srgbClr val="002060"/>
                </a:solidFill>
              </a:rPr>
              <a:t>Quality certification is very important in competitive markets and especially in international markets.  To avail the quality certification like ISO-9000, a significant cost has to be borne. </a:t>
            </a:r>
          </a:p>
          <a:p>
            <a:pPr marL="274320" indent="-274320" algn="just" eaLnBrk="1" fontAlgn="auto" hangingPunct="1">
              <a:spcAft>
                <a:spcPts val="0"/>
              </a:spcAft>
              <a:buClr>
                <a:schemeClr val="accent3"/>
              </a:buClr>
              <a:buFont typeface="Wingdings 2" pitchFamily="18" charset="2"/>
              <a:buNone/>
              <a:defRPr/>
            </a:pPr>
            <a:endParaRPr lang="en-IN" sz="2000" dirty="0" smtClean="0">
              <a:solidFill>
                <a:srgbClr val="002060"/>
              </a:solidFill>
            </a:endParaRPr>
          </a:p>
          <a:p>
            <a:pPr marL="274320" indent="-274320" algn="just" eaLnBrk="1" fontAlgn="auto" hangingPunct="1">
              <a:spcAft>
                <a:spcPts val="0"/>
              </a:spcAft>
              <a:buClr>
                <a:schemeClr val="accent3"/>
              </a:buClr>
              <a:buFont typeface="Arial" pitchFamily="34" charset="0"/>
              <a:buChar char="•"/>
              <a:defRPr/>
            </a:pPr>
            <a:r>
              <a:rPr lang="en-IN" sz="2000" dirty="0" smtClean="0">
                <a:solidFill>
                  <a:srgbClr val="002060"/>
                </a:solidFill>
              </a:rPr>
              <a:t>A scheme has been launched to give financial incentive to those SSI units who acquire ISO-9000 certification, by reimbursing 75% of their costs of obtaining certification, subject to a maximum of Rs. 0.75 </a:t>
            </a:r>
            <a:r>
              <a:rPr lang="en-IN" sz="2000" dirty="0" err="1" smtClean="0">
                <a:solidFill>
                  <a:srgbClr val="002060"/>
                </a:solidFill>
              </a:rPr>
              <a:t>lacs</a:t>
            </a:r>
            <a:r>
              <a:rPr lang="en-IN" sz="2000" dirty="0" smtClean="0">
                <a:solidFill>
                  <a:srgbClr val="002060"/>
                </a:solidFill>
              </a:rPr>
              <a:t> per unit.</a:t>
            </a:r>
            <a:endParaRPr lang="en-US" sz="2000" dirty="0" smtClean="0">
              <a:solidFill>
                <a:srgbClr val="002060"/>
              </a:solidFill>
            </a:endParaRPr>
          </a:p>
          <a:p>
            <a:pPr marL="274320" indent="-274320" algn="just" eaLnBrk="1" fontAlgn="auto" hangingPunct="1">
              <a:spcAft>
                <a:spcPts val="0"/>
              </a:spcAft>
              <a:buClr>
                <a:schemeClr val="accent3"/>
              </a:buClr>
              <a:buFont typeface="Arial" pitchFamily="34" charset="0"/>
              <a:buChar char="•"/>
              <a:defRPr/>
            </a:pPr>
            <a:endParaRPr lang="en-US" dirty="0" smtClean="0">
              <a:solidFill>
                <a:srgbClr val="002060"/>
              </a:solidFill>
            </a:endParaRPr>
          </a:p>
        </p:txBody>
      </p:sp>
      <p:sp>
        <p:nvSpPr>
          <p:cNvPr id="12" name="Rectangle 11"/>
          <p:cNvSpPr/>
          <p:nvPr/>
        </p:nvSpPr>
        <p:spPr>
          <a:xfrm>
            <a:off x="3352800" y="228600"/>
            <a:ext cx="2519363" cy="369888"/>
          </a:xfrm>
          <a:prstGeom prst="rect">
            <a:avLst/>
          </a:prstGeom>
        </p:spPr>
        <p:txBody>
          <a:bodyPr>
            <a:spAutoFit/>
          </a:bodyPr>
          <a:lstStyle/>
          <a:p>
            <a:pPr>
              <a:defRPr/>
            </a:pPr>
            <a:r>
              <a:rPr lang="en-IN" b="1" dirty="0">
                <a:solidFill>
                  <a:schemeClr val="accent6">
                    <a:lumMod val="75000"/>
                  </a:schemeClr>
                </a:solidFill>
                <a:latin typeface="Arial" pitchFamily="34" charset="0"/>
                <a:cs typeface="Arial" pitchFamily="34" charset="0"/>
              </a:rPr>
              <a:t>Setting up Enterprise</a:t>
            </a:r>
            <a:endParaRPr lang="en-US" dirty="0"/>
          </a:p>
        </p:txBody>
      </p:sp>
    </p:spTree>
    <p:extLst>
      <p:ext uri="{BB962C8B-B14F-4D97-AF65-F5344CB8AC3E}">
        <p14:creationId xmlns:p14="http://schemas.microsoft.com/office/powerpoint/2010/main" val="8446337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762000" y="1447800"/>
            <a:ext cx="3124200" cy="762000"/>
          </a:xfrm>
        </p:spPr>
        <p:txBody>
          <a:bodyPr>
            <a:noAutofit/>
          </a:bodyPr>
          <a:lstStyle/>
          <a:p>
            <a:pPr marL="342900" indent="-342900" algn="l" eaLnBrk="1" hangingPunct="1"/>
            <a:r>
              <a:rPr lang="en-US" sz="3200" b="1" dirty="0" smtClean="0">
                <a:solidFill>
                  <a:srgbClr val="C00000"/>
                </a:solidFill>
                <a:latin typeface="Arial" charset="0"/>
                <a:cs typeface="Arial" charset="0"/>
              </a:rPr>
              <a:t>Let Us Sum Up</a:t>
            </a:r>
            <a:r>
              <a:rPr lang="en-US" sz="3200" dirty="0" smtClean="0">
                <a:solidFill>
                  <a:srgbClr val="C00000"/>
                </a:solidFill>
                <a:latin typeface="Arial" charset="0"/>
                <a:cs typeface="Arial" charset="0"/>
              </a:rPr>
              <a:t/>
            </a:r>
            <a:br>
              <a:rPr lang="en-US" sz="3200" dirty="0" smtClean="0">
                <a:solidFill>
                  <a:srgbClr val="C00000"/>
                </a:solidFill>
                <a:latin typeface="Arial" charset="0"/>
                <a:cs typeface="Arial" charset="0"/>
              </a:rPr>
            </a:br>
            <a:endParaRPr lang="en-US" sz="3200" dirty="0" smtClean="0">
              <a:solidFill>
                <a:srgbClr val="C00000"/>
              </a:solidFill>
              <a:latin typeface="Arial" charset="0"/>
              <a:cs typeface="Arial" charset="0"/>
            </a:endParaRPr>
          </a:p>
        </p:txBody>
      </p:sp>
      <p:sp>
        <p:nvSpPr>
          <p:cNvPr id="17411" name="Content Placeholder 2"/>
          <p:cNvSpPr>
            <a:spLocks noGrp="1"/>
          </p:cNvSpPr>
          <p:nvPr>
            <p:ph idx="1"/>
          </p:nvPr>
        </p:nvSpPr>
        <p:spPr>
          <a:xfrm>
            <a:off x="457200" y="1981200"/>
            <a:ext cx="8229600" cy="4144963"/>
          </a:xfrm>
        </p:spPr>
        <p:txBody>
          <a:bodyPr>
            <a:normAutofit/>
          </a:bodyPr>
          <a:lstStyle/>
          <a:p>
            <a:pPr algn="just" eaLnBrk="1" hangingPunct="1"/>
            <a:r>
              <a:rPr lang="en-IN" sz="2000" dirty="0" smtClean="0">
                <a:solidFill>
                  <a:srgbClr val="002060"/>
                </a:solidFill>
              </a:rPr>
              <a:t>Setting of an enterprise is complex process.</a:t>
            </a:r>
          </a:p>
          <a:p>
            <a:pPr algn="just" eaLnBrk="1" hangingPunct="1"/>
            <a:r>
              <a:rPr lang="en-IN" sz="2000" dirty="0" smtClean="0">
                <a:solidFill>
                  <a:srgbClr val="002060"/>
                </a:solidFill>
              </a:rPr>
              <a:t> This can be divided in four distinct phases</a:t>
            </a:r>
          </a:p>
          <a:p>
            <a:pPr algn="just" eaLnBrk="1" hangingPunct="1">
              <a:buFont typeface="Wingdings 2" pitchFamily="18" charset="2"/>
              <a:buNone/>
            </a:pPr>
            <a:r>
              <a:rPr lang="en-IN" sz="2000" dirty="0" smtClean="0">
                <a:solidFill>
                  <a:srgbClr val="002060"/>
                </a:solidFill>
              </a:rPr>
              <a:t>		(</a:t>
            </a:r>
            <a:r>
              <a:rPr lang="en-IN" sz="2000" dirty="0" err="1" smtClean="0">
                <a:solidFill>
                  <a:srgbClr val="002060"/>
                </a:solidFill>
              </a:rPr>
              <a:t>i</a:t>
            </a:r>
            <a:r>
              <a:rPr lang="en-IN" sz="2000" dirty="0" smtClean="0">
                <a:solidFill>
                  <a:srgbClr val="002060"/>
                </a:solidFill>
              </a:rPr>
              <a:t>) Identification and evaluation of the opportunity,</a:t>
            </a:r>
          </a:p>
          <a:p>
            <a:pPr algn="just" eaLnBrk="1" hangingPunct="1">
              <a:buFont typeface="Wingdings 2" pitchFamily="18" charset="2"/>
              <a:buNone/>
            </a:pPr>
            <a:r>
              <a:rPr lang="en-IN" sz="2000" dirty="0" smtClean="0">
                <a:solidFill>
                  <a:srgbClr val="002060"/>
                </a:solidFill>
              </a:rPr>
              <a:t> 		(ii) development of business plan, </a:t>
            </a:r>
          </a:p>
          <a:p>
            <a:pPr algn="just" eaLnBrk="1" hangingPunct="1">
              <a:buFont typeface="Wingdings 2" pitchFamily="18" charset="2"/>
              <a:buNone/>
            </a:pPr>
            <a:r>
              <a:rPr lang="en-IN" sz="2000" dirty="0" smtClean="0">
                <a:solidFill>
                  <a:srgbClr val="002060"/>
                </a:solidFill>
              </a:rPr>
              <a:t>		(iii) determination of resource required, and </a:t>
            </a:r>
          </a:p>
          <a:p>
            <a:pPr algn="just" eaLnBrk="1" hangingPunct="1">
              <a:buFont typeface="Wingdings 2" pitchFamily="18" charset="2"/>
              <a:buNone/>
            </a:pPr>
            <a:r>
              <a:rPr lang="en-IN" sz="2000" dirty="0" smtClean="0">
                <a:solidFill>
                  <a:srgbClr val="002060"/>
                </a:solidFill>
              </a:rPr>
              <a:t>		(iv) Implementation and management of the enterprises.</a:t>
            </a:r>
          </a:p>
          <a:p>
            <a:pPr algn="just" eaLnBrk="1" hangingPunct="1">
              <a:buFont typeface="Wingdings 2" pitchFamily="18" charset="2"/>
              <a:buNone/>
            </a:pPr>
            <a:endParaRPr lang="en-IN" sz="2000" dirty="0" smtClean="0">
              <a:solidFill>
                <a:srgbClr val="002060"/>
              </a:solidFill>
            </a:endParaRPr>
          </a:p>
          <a:p>
            <a:pPr algn="just" eaLnBrk="1" hangingPunct="1">
              <a:buFont typeface="Wingdings 2" pitchFamily="18" charset="2"/>
              <a:buNone/>
            </a:pPr>
            <a:r>
              <a:rPr lang="en-IN" sz="2000" dirty="0" smtClean="0">
                <a:solidFill>
                  <a:srgbClr val="002060"/>
                </a:solidFill>
              </a:rPr>
              <a:t>		 Ministry of Micro, Small and medium Enterprise has also prepared 8 distinct steps to be followed in setting of enterprises which explain also clearly explain the regulatory and other requirement required for setting up a business enterprise. </a:t>
            </a:r>
            <a:endParaRPr lang="en-US" sz="2000" dirty="0" smtClean="0">
              <a:solidFill>
                <a:srgbClr val="002060"/>
              </a:solidFill>
            </a:endParaRPr>
          </a:p>
        </p:txBody>
      </p:sp>
      <p:sp>
        <p:nvSpPr>
          <p:cNvPr id="10" name="Rectangle 9"/>
          <p:cNvSpPr/>
          <p:nvPr/>
        </p:nvSpPr>
        <p:spPr>
          <a:xfrm>
            <a:off x="3352800" y="228600"/>
            <a:ext cx="2519363" cy="369888"/>
          </a:xfrm>
          <a:prstGeom prst="rect">
            <a:avLst/>
          </a:prstGeom>
        </p:spPr>
        <p:txBody>
          <a:bodyPr>
            <a:spAutoFit/>
          </a:bodyPr>
          <a:lstStyle/>
          <a:p>
            <a:pPr>
              <a:defRPr/>
            </a:pPr>
            <a:r>
              <a:rPr lang="en-IN" b="1" dirty="0">
                <a:solidFill>
                  <a:schemeClr val="accent6">
                    <a:lumMod val="75000"/>
                  </a:schemeClr>
                </a:solidFill>
                <a:latin typeface="Arial" pitchFamily="34" charset="0"/>
                <a:cs typeface="Arial" pitchFamily="34" charset="0"/>
              </a:rPr>
              <a:t>Setting up Enterprise</a:t>
            </a:r>
            <a:endParaRPr lang="en-US" dirty="0"/>
          </a:p>
        </p:txBody>
      </p:sp>
    </p:spTree>
    <p:extLst>
      <p:ext uri="{BB962C8B-B14F-4D97-AF65-F5344CB8AC3E}">
        <p14:creationId xmlns:p14="http://schemas.microsoft.com/office/powerpoint/2010/main" val="30185076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fade">
                                      <p:cBhvr>
                                        <p:cTn id="7" dur="2000"/>
                                        <p:tgtEl>
                                          <p:spTgt spid="17410"/>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17411">
                                            <p:txEl>
                                              <p:pRg st="0" end="0"/>
                                            </p:txEl>
                                          </p:spTgt>
                                        </p:tgtEl>
                                        <p:attrNameLst>
                                          <p:attrName>style.visibility</p:attrName>
                                        </p:attrNameLst>
                                      </p:cBhvr>
                                      <p:to>
                                        <p:strVal val="visible"/>
                                      </p:to>
                                    </p:set>
                                    <p:animEffect transition="in" filter="fade">
                                      <p:cBhvr>
                                        <p:cTn id="11" dur="2000"/>
                                        <p:tgtEl>
                                          <p:spTgt spid="17411">
                                            <p:txEl>
                                              <p:pRg st="0" end="0"/>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17411">
                                            <p:txEl>
                                              <p:pRg st="1" end="1"/>
                                            </p:txEl>
                                          </p:spTgt>
                                        </p:tgtEl>
                                        <p:attrNameLst>
                                          <p:attrName>style.visibility</p:attrName>
                                        </p:attrNameLst>
                                      </p:cBhvr>
                                      <p:to>
                                        <p:strVal val="visible"/>
                                      </p:to>
                                    </p:set>
                                    <p:animEffect transition="in" filter="fade">
                                      <p:cBhvr>
                                        <p:cTn id="15" dur="2000"/>
                                        <p:tgtEl>
                                          <p:spTgt spid="17411">
                                            <p:txEl>
                                              <p:pRg st="1" end="1"/>
                                            </p:txEl>
                                          </p:spTgt>
                                        </p:tgtEl>
                                      </p:cBhvr>
                                    </p:animEffect>
                                  </p:childTnLst>
                                </p:cTn>
                              </p:par>
                            </p:childTnLst>
                          </p:cTn>
                        </p:par>
                        <p:par>
                          <p:cTn id="16" fill="hold" nodeType="afterGroup">
                            <p:stCondLst>
                              <p:cond delay="6000"/>
                            </p:stCondLst>
                            <p:childTnLst>
                              <p:par>
                                <p:cTn id="17" presetID="10" presetClass="entr" presetSubtype="0" fill="hold" nodeType="after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Effect transition="in" filter="fade">
                                      <p:cBhvr>
                                        <p:cTn id="19" dur="2000"/>
                                        <p:tgtEl>
                                          <p:spTgt spid="17411">
                                            <p:txEl>
                                              <p:pRg st="2" end="2"/>
                                            </p:txEl>
                                          </p:spTgt>
                                        </p:tgtEl>
                                      </p:cBhvr>
                                    </p:animEffect>
                                  </p:childTnLst>
                                </p:cTn>
                              </p:par>
                            </p:childTnLst>
                          </p:cTn>
                        </p:par>
                        <p:par>
                          <p:cTn id="20" fill="hold" nodeType="afterGroup">
                            <p:stCondLst>
                              <p:cond delay="8000"/>
                            </p:stCondLst>
                            <p:childTnLst>
                              <p:par>
                                <p:cTn id="21" presetID="10" presetClass="entr" presetSubtype="0" fill="hold" nodeType="afterEffect">
                                  <p:stCondLst>
                                    <p:cond delay="0"/>
                                  </p:stCondLst>
                                  <p:childTnLst>
                                    <p:set>
                                      <p:cBhvr>
                                        <p:cTn id="22" dur="1" fill="hold">
                                          <p:stCondLst>
                                            <p:cond delay="0"/>
                                          </p:stCondLst>
                                        </p:cTn>
                                        <p:tgtEl>
                                          <p:spTgt spid="17411">
                                            <p:txEl>
                                              <p:pRg st="3" end="3"/>
                                            </p:txEl>
                                          </p:spTgt>
                                        </p:tgtEl>
                                        <p:attrNameLst>
                                          <p:attrName>style.visibility</p:attrName>
                                        </p:attrNameLst>
                                      </p:cBhvr>
                                      <p:to>
                                        <p:strVal val="visible"/>
                                      </p:to>
                                    </p:set>
                                    <p:animEffect transition="in" filter="fade">
                                      <p:cBhvr>
                                        <p:cTn id="23" dur="2000"/>
                                        <p:tgtEl>
                                          <p:spTgt spid="17411">
                                            <p:txEl>
                                              <p:pRg st="3" end="3"/>
                                            </p:txEl>
                                          </p:spTgt>
                                        </p:tgtEl>
                                      </p:cBhvr>
                                    </p:animEffect>
                                  </p:childTnLst>
                                </p:cTn>
                              </p:par>
                            </p:childTnLst>
                          </p:cTn>
                        </p:par>
                        <p:par>
                          <p:cTn id="24" fill="hold" nodeType="afterGroup">
                            <p:stCondLst>
                              <p:cond delay="10000"/>
                            </p:stCondLst>
                            <p:childTnLst>
                              <p:par>
                                <p:cTn id="25" presetID="10" presetClass="entr" presetSubtype="0" fill="hold" nodeType="afterEffect">
                                  <p:stCondLst>
                                    <p:cond delay="0"/>
                                  </p:stCondLst>
                                  <p:childTnLst>
                                    <p:set>
                                      <p:cBhvr>
                                        <p:cTn id="26" dur="1" fill="hold">
                                          <p:stCondLst>
                                            <p:cond delay="0"/>
                                          </p:stCondLst>
                                        </p:cTn>
                                        <p:tgtEl>
                                          <p:spTgt spid="17411">
                                            <p:txEl>
                                              <p:pRg st="4" end="4"/>
                                            </p:txEl>
                                          </p:spTgt>
                                        </p:tgtEl>
                                        <p:attrNameLst>
                                          <p:attrName>style.visibility</p:attrName>
                                        </p:attrNameLst>
                                      </p:cBhvr>
                                      <p:to>
                                        <p:strVal val="visible"/>
                                      </p:to>
                                    </p:set>
                                    <p:animEffect transition="in" filter="fade">
                                      <p:cBhvr>
                                        <p:cTn id="27" dur="2000"/>
                                        <p:tgtEl>
                                          <p:spTgt spid="17411">
                                            <p:txEl>
                                              <p:pRg st="4" end="4"/>
                                            </p:txEl>
                                          </p:spTgt>
                                        </p:tgtEl>
                                      </p:cBhvr>
                                    </p:animEffect>
                                  </p:childTnLst>
                                </p:cTn>
                              </p:par>
                            </p:childTnLst>
                          </p:cTn>
                        </p:par>
                        <p:par>
                          <p:cTn id="28" fill="hold" nodeType="afterGroup">
                            <p:stCondLst>
                              <p:cond delay="12000"/>
                            </p:stCondLst>
                            <p:childTnLst>
                              <p:par>
                                <p:cTn id="29" presetID="10" presetClass="entr" presetSubtype="0" fill="hold" nodeType="afterEffect">
                                  <p:stCondLst>
                                    <p:cond delay="0"/>
                                  </p:stCondLst>
                                  <p:childTnLst>
                                    <p:set>
                                      <p:cBhvr>
                                        <p:cTn id="30" dur="1" fill="hold">
                                          <p:stCondLst>
                                            <p:cond delay="0"/>
                                          </p:stCondLst>
                                        </p:cTn>
                                        <p:tgtEl>
                                          <p:spTgt spid="17411">
                                            <p:txEl>
                                              <p:pRg st="5" end="5"/>
                                            </p:txEl>
                                          </p:spTgt>
                                        </p:tgtEl>
                                        <p:attrNameLst>
                                          <p:attrName>style.visibility</p:attrName>
                                        </p:attrNameLst>
                                      </p:cBhvr>
                                      <p:to>
                                        <p:strVal val="visible"/>
                                      </p:to>
                                    </p:set>
                                    <p:animEffect transition="in" filter="fade">
                                      <p:cBhvr>
                                        <p:cTn id="31" dur="2000"/>
                                        <p:tgtEl>
                                          <p:spTgt spid="17411">
                                            <p:txEl>
                                              <p:pRg st="5" end="5"/>
                                            </p:txEl>
                                          </p:spTgt>
                                        </p:tgtEl>
                                      </p:cBhvr>
                                    </p:animEffect>
                                  </p:childTnLst>
                                </p:cTn>
                              </p:par>
                            </p:childTnLst>
                          </p:cTn>
                        </p:par>
                        <p:par>
                          <p:cTn id="32" fill="hold" nodeType="afterGroup">
                            <p:stCondLst>
                              <p:cond delay="14000"/>
                            </p:stCondLst>
                            <p:childTnLst>
                              <p:par>
                                <p:cTn id="33" presetID="10" presetClass="entr" presetSubtype="0" fill="hold" nodeType="afterEffect">
                                  <p:stCondLst>
                                    <p:cond delay="0"/>
                                  </p:stCondLst>
                                  <p:childTnLst>
                                    <p:set>
                                      <p:cBhvr>
                                        <p:cTn id="34" dur="1" fill="hold">
                                          <p:stCondLst>
                                            <p:cond delay="0"/>
                                          </p:stCondLst>
                                        </p:cTn>
                                        <p:tgtEl>
                                          <p:spTgt spid="17411">
                                            <p:txEl>
                                              <p:pRg st="7" end="7"/>
                                            </p:txEl>
                                          </p:spTgt>
                                        </p:tgtEl>
                                        <p:attrNameLst>
                                          <p:attrName>style.visibility</p:attrName>
                                        </p:attrNameLst>
                                      </p:cBhvr>
                                      <p:to>
                                        <p:strVal val="visible"/>
                                      </p:to>
                                    </p:set>
                                    <p:animEffect transition="in" filter="fade">
                                      <p:cBhvr>
                                        <p:cTn id="35" dur="2000"/>
                                        <p:tgtEl>
                                          <p:spTgt spid="174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533400" y="1524000"/>
            <a:ext cx="8229600" cy="4648200"/>
          </a:xfrm>
        </p:spPr>
        <p:txBody>
          <a:bodyPr/>
          <a:lstStyle/>
          <a:p>
            <a:pPr algn="ctr">
              <a:lnSpc>
                <a:spcPct val="80000"/>
              </a:lnSpc>
              <a:buFont typeface="Wingdings" pitchFamily="2" charset="2"/>
              <a:buNone/>
            </a:pPr>
            <a:r>
              <a:rPr lang="en-US" sz="2400" b="1" dirty="0">
                <a:solidFill>
                  <a:srgbClr val="C00000"/>
                </a:solidFill>
              </a:rPr>
              <a:t>PROBLEMS IN TECHNOLOGICAL UPGRADATION</a:t>
            </a:r>
          </a:p>
          <a:p>
            <a:pPr>
              <a:lnSpc>
                <a:spcPct val="80000"/>
              </a:lnSpc>
              <a:buFont typeface="Wingdings" pitchFamily="2" charset="2"/>
              <a:buNone/>
            </a:pPr>
            <a:endParaRPr lang="en-US" sz="1800" b="1" dirty="0"/>
          </a:p>
          <a:p>
            <a:pPr>
              <a:spcBef>
                <a:spcPct val="60000"/>
              </a:spcBef>
              <a:spcAft>
                <a:spcPct val="5000"/>
              </a:spcAft>
            </a:pPr>
            <a:r>
              <a:rPr lang="en-US" sz="1800" b="1" dirty="0">
                <a:solidFill>
                  <a:srgbClr val="FF0000"/>
                </a:solidFill>
              </a:rPr>
              <a:t>Poor financial situations and low levels of R&amp;D</a:t>
            </a:r>
          </a:p>
          <a:p>
            <a:pPr>
              <a:spcBef>
                <a:spcPct val="60000"/>
              </a:spcBef>
              <a:spcAft>
                <a:spcPct val="5000"/>
              </a:spcAft>
            </a:pPr>
            <a:r>
              <a:rPr lang="en-US" sz="1800" b="1" dirty="0">
                <a:solidFill>
                  <a:srgbClr val="0000FF"/>
                </a:solidFill>
              </a:rPr>
              <a:t>Poor adaptability to changing trade trends</a:t>
            </a:r>
          </a:p>
          <a:p>
            <a:pPr>
              <a:spcBef>
                <a:spcPct val="60000"/>
              </a:spcBef>
              <a:spcAft>
                <a:spcPct val="5000"/>
              </a:spcAft>
            </a:pPr>
            <a:r>
              <a:rPr lang="en-US" sz="1800" b="1" dirty="0">
                <a:solidFill>
                  <a:srgbClr val="FF0000"/>
                </a:solidFill>
              </a:rPr>
              <a:t>Desire to avoid risk </a:t>
            </a:r>
          </a:p>
          <a:p>
            <a:pPr>
              <a:spcBef>
                <a:spcPct val="60000"/>
              </a:spcBef>
              <a:spcAft>
                <a:spcPct val="5000"/>
              </a:spcAft>
            </a:pPr>
            <a:r>
              <a:rPr lang="en-US" sz="1800" b="1" dirty="0">
                <a:solidFill>
                  <a:srgbClr val="0000FF"/>
                </a:solidFill>
              </a:rPr>
              <a:t>Non-availability of technically trained human resources;</a:t>
            </a:r>
          </a:p>
          <a:p>
            <a:pPr>
              <a:spcBef>
                <a:spcPct val="60000"/>
              </a:spcBef>
              <a:spcAft>
                <a:spcPct val="5000"/>
              </a:spcAft>
            </a:pPr>
            <a:r>
              <a:rPr lang="en-US" sz="1800" b="1" dirty="0">
                <a:solidFill>
                  <a:srgbClr val="FF0000"/>
                </a:solidFill>
              </a:rPr>
              <a:t>Emphasis on production and not on production costs.</a:t>
            </a:r>
          </a:p>
          <a:p>
            <a:pPr>
              <a:spcBef>
                <a:spcPct val="60000"/>
              </a:spcBef>
              <a:spcAft>
                <a:spcPct val="5000"/>
              </a:spcAft>
            </a:pPr>
            <a:r>
              <a:rPr lang="en-US" sz="1800" b="1" dirty="0">
                <a:solidFill>
                  <a:srgbClr val="0000FF"/>
                </a:solidFill>
              </a:rPr>
              <a:t>Lack of management skills</a:t>
            </a:r>
          </a:p>
          <a:p>
            <a:pPr>
              <a:spcBef>
                <a:spcPct val="60000"/>
              </a:spcBef>
              <a:spcAft>
                <a:spcPct val="5000"/>
              </a:spcAft>
            </a:pPr>
            <a:r>
              <a:rPr lang="en-US" sz="1800" b="1" dirty="0">
                <a:solidFill>
                  <a:srgbClr val="FF0000"/>
                </a:solidFill>
              </a:rPr>
              <a:t>Lack of access to technological information and consultancy services</a:t>
            </a:r>
          </a:p>
          <a:p>
            <a:pPr>
              <a:spcBef>
                <a:spcPct val="60000"/>
              </a:spcBef>
              <a:spcAft>
                <a:spcPct val="5000"/>
              </a:spcAft>
            </a:pPr>
            <a:r>
              <a:rPr lang="en-US" sz="1800" b="1" dirty="0">
                <a:solidFill>
                  <a:srgbClr val="0000FF"/>
                </a:solidFill>
              </a:rPr>
              <a:t>Isolation from technology hubs</a:t>
            </a:r>
          </a:p>
        </p:txBody>
      </p:sp>
      <p:sp>
        <p:nvSpPr>
          <p:cNvPr id="8196" name="Rectangle 4"/>
          <p:cNvSpPr>
            <a:spLocks noChangeArrowheads="1"/>
          </p:cNvSpPr>
          <p:nvPr/>
        </p:nvSpPr>
        <p:spPr bwMode="auto">
          <a:xfrm>
            <a:off x="228600" y="533400"/>
            <a:ext cx="8610600"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eaLnBrk="1" hangingPunct="1"/>
            <a:r>
              <a:rPr lang="en-US" sz="2100" b="1" dirty="0">
                <a:solidFill>
                  <a:schemeClr val="accent6">
                    <a:lumMod val="75000"/>
                  </a:schemeClr>
                </a:solidFill>
                <a:latin typeface="Verdana" pitchFamily="34" charset="0"/>
              </a:rPr>
              <a:t>FORM THE BACKBONE OF INDUSTRIAL DEVELOPMENT,</a:t>
            </a:r>
          </a:p>
          <a:p>
            <a:pPr algn="ctr" eaLnBrk="1" hangingPunct="1"/>
            <a:r>
              <a:rPr lang="en-US" sz="2100" b="1" dirty="0">
                <a:solidFill>
                  <a:schemeClr val="accent6">
                    <a:lumMod val="75000"/>
                  </a:schemeClr>
                </a:solidFill>
                <a:latin typeface="Verdana" pitchFamily="34" charset="0"/>
              </a:rPr>
              <a:t> BUT ARE AS YET, IN TECHNOLOGICAL BACKWATERS</a:t>
            </a:r>
          </a:p>
        </p:txBody>
      </p:sp>
    </p:spTree>
    <p:extLst>
      <p:ext uri="{BB962C8B-B14F-4D97-AF65-F5344CB8AC3E}">
        <p14:creationId xmlns:p14="http://schemas.microsoft.com/office/powerpoint/2010/main" val="35344208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00050" y="128588"/>
            <a:ext cx="8229600" cy="1371600"/>
          </a:xfrm>
        </p:spPr>
        <p:txBody>
          <a:bodyPr/>
          <a:lstStyle/>
          <a:p>
            <a:r>
              <a:rPr lang="en-GB" sz="2000" b="1" dirty="0">
                <a:solidFill>
                  <a:srgbClr val="CC3300"/>
                </a:solidFill>
                <a:latin typeface="Arial Black" pitchFamily="34" charset="0"/>
              </a:rPr>
              <a:t>MAJOR INDIAN GOVERNMENT INITIATIVES PROMOTING R&amp;D AGENCY – INDUSTRY PARTNERSHIP</a:t>
            </a:r>
            <a:endParaRPr lang="en-US" sz="4000" dirty="0">
              <a:solidFill>
                <a:srgbClr val="CC3300"/>
              </a:solidFill>
            </a:endParaRPr>
          </a:p>
        </p:txBody>
      </p:sp>
      <p:graphicFrame>
        <p:nvGraphicFramePr>
          <p:cNvPr id="18706" name="Group 274"/>
          <p:cNvGraphicFramePr>
            <a:graphicFrameLocks noGrp="1"/>
          </p:cNvGraphicFramePr>
          <p:nvPr>
            <p:ph type="tbl" idx="1"/>
          </p:nvPr>
        </p:nvGraphicFramePr>
        <p:xfrm>
          <a:off x="457200" y="1295400"/>
          <a:ext cx="8229600" cy="5105400"/>
        </p:xfrm>
        <a:graphic>
          <a:graphicData uri="http://schemas.openxmlformats.org/drawingml/2006/table">
            <a:tbl>
              <a:tblPr/>
              <a:tblGrid>
                <a:gridCol w="609600"/>
                <a:gridCol w="1295400"/>
                <a:gridCol w="1676400"/>
                <a:gridCol w="914400"/>
                <a:gridCol w="3733800"/>
              </a:tblGrid>
              <a:tr h="806450">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smtClean="0">
                          <a:ln>
                            <a:noFill/>
                          </a:ln>
                          <a:solidFill>
                            <a:schemeClr val="tx1"/>
                          </a:solidFill>
                          <a:effectLst/>
                          <a:latin typeface="Arial" charset="0"/>
                        </a:rPr>
                        <a:t>Sl. 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1" i="0" u="none" strike="noStrike" cap="none" normalizeH="0" baseline="0" smtClean="0">
                          <a:ln>
                            <a:noFill/>
                          </a:ln>
                          <a:solidFill>
                            <a:schemeClr val="tx1"/>
                          </a:solidFill>
                          <a:effectLst/>
                          <a:latin typeface="Arial" charset="0"/>
                        </a:rPr>
                        <a:t>Name of Agency /Programme</a:t>
                      </a: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1" i="0" u="none" strike="noStrike" cap="none" normalizeH="0" baseline="0" smtClean="0">
                          <a:ln>
                            <a:noFill/>
                          </a:ln>
                          <a:solidFill>
                            <a:schemeClr val="tx1"/>
                          </a:solidFill>
                          <a:effectLst/>
                          <a:latin typeface="Arial" charset="0"/>
                        </a:rPr>
                        <a:t>Name of Programme/ Purpose</a:t>
                      </a: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1" i="0" u="none" strike="noStrike" cap="none" normalizeH="0" baseline="0" smtClean="0">
                          <a:ln>
                            <a:noFill/>
                          </a:ln>
                          <a:solidFill>
                            <a:schemeClr val="tx1"/>
                          </a:solidFill>
                          <a:effectLst/>
                          <a:latin typeface="Arial" charset="0"/>
                        </a:rPr>
                        <a:t>Launch      Year</a:t>
                      </a: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1" i="0" u="none" strike="noStrike" cap="none" normalizeH="0" baseline="0" smtClean="0">
                          <a:ln>
                            <a:noFill/>
                          </a:ln>
                          <a:solidFill>
                            <a:schemeClr val="tx1"/>
                          </a:solidFill>
                          <a:effectLst/>
                          <a:latin typeface="Arial" charset="0"/>
                        </a:rPr>
                        <a:t>Accomplishments</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81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NRDC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Transfer of Technologies</a:t>
                      </a:r>
                      <a:endParaRPr kumimoji="0" lang="en-US" sz="1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1953</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Forged strong links with Indian / foreign R&amp;D agencies; has large repository of wide range of technologies in almost all industrial R&amp;D sector; has successfully exported technologies to Brazil, Burma, Bangladesh, Germany, Indonesia, Kenya, Madagascar, Malaysia, Nepal, Philippine, Senegal, Sri Lanka, Vietnam and USA</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414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NSTEDB of DST</a:t>
                      </a: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S&amp;T Entrepreneurship Programme (STEP) </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17 STEP’s established near educational and research infrastructure to facilitate continued closer ties between R&amp;D agencies and industry</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7635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NSTEDB of DST</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Entrepreneurship Development Cell (EDC)</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EDC set up in 55 academic institutions to provide information to budding technopreneurs; creating entrepreneurial culture, fostering better parent institute – industries - R&amp;D agencies linkages.</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041140762"/>
      </p:ext>
    </p:extLst>
  </p:cSld>
  <p:clrMapOvr>
    <a:masterClrMapping/>
  </p:clrMapOvr>
  <p:transition spd="med">
    <p:diamon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597" name="Group 141"/>
          <p:cNvGraphicFramePr>
            <a:graphicFrameLocks noGrp="1"/>
          </p:cNvGraphicFramePr>
          <p:nvPr>
            <p:ph/>
          </p:nvPr>
        </p:nvGraphicFramePr>
        <p:xfrm>
          <a:off x="457200" y="762000"/>
          <a:ext cx="8382000" cy="5914962"/>
        </p:xfrm>
        <a:graphic>
          <a:graphicData uri="http://schemas.openxmlformats.org/drawingml/2006/table">
            <a:tbl>
              <a:tblPr/>
              <a:tblGrid>
                <a:gridCol w="620713"/>
                <a:gridCol w="1319212"/>
                <a:gridCol w="1708150"/>
                <a:gridCol w="854075"/>
                <a:gridCol w="3879850"/>
              </a:tblGrid>
              <a:tr h="769938">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smtClean="0">
                          <a:ln>
                            <a:noFill/>
                          </a:ln>
                          <a:solidFill>
                            <a:schemeClr val="tx1"/>
                          </a:solidFill>
                          <a:effectLst/>
                          <a:latin typeface="Arial" charset="0"/>
                        </a:rPr>
                        <a:t>Sl. 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1" i="0" u="none" strike="noStrike" cap="none" normalizeH="0" baseline="0" smtClean="0">
                          <a:ln>
                            <a:noFill/>
                          </a:ln>
                          <a:solidFill>
                            <a:schemeClr val="tx1"/>
                          </a:solidFill>
                          <a:effectLst/>
                          <a:latin typeface="Arial" charset="0"/>
                        </a:rPr>
                        <a:t>Name of Agency /Programme</a:t>
                      </a: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1" i="0" u="none" strike="noStrike" cap="none" normalizeH="0" baseline="0" smtClean="0">
                          <a:ln>
                            <a:noFill/>
                          </a:ln>
                          <a:solidFill>
                            <a:schemeClr val="tx1"/>
                          </a:solidFill>
                          <a:effectLst/>
                          <a:latin typeface="Arial" charset="0"/>
                        </a:rPr>
                        <a:t>Name of Programme/ Purpose</a:t>
                      </a: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1" i="0" u="none" strike="noStrike" cap="none" normalizeH="0" baseline="0" smtClean="0">
                          <a:ln>
                            <a:noFill/>
                          </a:ln>
                          <a:solidFill>
                            <a:schemeClr val="tx1"/>
                          </a:solidFill>
                          <a:effectLst/>
                          <a:latin typeface="Arial" charset="0"/>
                        </a:rPr>
                        <a:t>Launch      Year</a:t>
                      </a: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1" i="0" u="none" strike="noStrike" cap="none" normalizeH="0" baseline="0" smtClean="0">
                          <a:ln>
                            <a:noFill/>
                          </a:ln>
                          <a:solidFill>
                            <a:schemeClr val="tx1"/>
                          </a:solidFill>
                          <a:effectLst/>
                          <a:latin typeface="Arial" charset="0"/>
                        </a:rPr>
                        <a:t>Accomplishments</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953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DOS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Technology Transfer and Industrial Consultancy Group</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~1990</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 268 technologies of ISRO have been transferred to industries for commercialisation and more than 265 consultancy assignments have been undertaken by ISRO for small, medium and large-scale industries</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96988">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DBT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Biotech Consortium India Ltd. (BCIL)</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1990</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Provides linkages amongst res. institutions, industry, government and funding institutions to facilitate accelerated commercialisation of biotechnology. ~9 technologies transferred to industry and ~ 300 trainees trained for industry during last 5 years. </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4700">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TIFAC</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Home Grown Technology (HGT)</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1993</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&gt;50 projects supported resulting in development of 30 technologies (10 commercialised)</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38263">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DSIR</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Programme Aimed at Technological Self-Reliance (PATSER) (now called Tech. Development and Demonstration Prog.)</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165 projects supported. 65 projects completed resulting in commercialisation of 30 technologies / prototypes; strengthening linkages of industry with over 30 research institutes.</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943684553"/>
      </p:ext>
    </p:extLst>
  </p:cSld>
  <p:clrMapOvr>
    <a:masterClrMapping/>
  </p:clrMapOvr>
  <p:transition spd="med">
    <p:diamon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641" name="Group 161"/>
          <p:cNvGraphicFramePr>
            <a:graphicFrameLocks noGrp="1"/>
          </p:cNvGraphicFramePr>
          <p:nvPr>
            <p:ph/>
          </p:nvPr>
        </p:nvGraphicFramePr>
        <p:xfrm>
          <a:off x="457200" y="904875"/>
          <a:ext cx="8229600" cy="5583873"/>
        </p:xfrm>
        <a:graphic>
          <a:graphicData uri="http://schemas.openxmlformats.org/drawingml/2006/table">
            <a:tbl>
              <a:tblPr/>
              <a:tblGrid>
                <a:gridCol w="609600"/>
                <a:gridCol w="1295400"/>
                <a:gridCol w="1676400"/>
                <a:gridCol w="838200"/>
                <a:gridCol w="3810000"/>
              </a:tblGrid>
              <a:tr h="7905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smtClean="0">
                          <a:ln>
                            <a:noFill/>
                          </a:ln>
                          <a:solidFill>
                            <a:schemeClr val="tx1"/>
                          </a:solidFill>
                          <a:effectLst/>
                          <a:latin typeface="Arial" charset="0"/>
                        </a:rPr>
                        <a:t>Sl. 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1" i="0" u="none" strike="noStrike" cap="none" normalizeH="0" baseline="0" smtClean="0">
                          <a:ln>
                            <a:noFill/>
                          </a:ln>
                          <a:solidFill>
                            <a:schemeClr val="tx1"/>
                          </a:solidFill>
                          <a:effectLst/>
                          <a:latin typeface="Arial" charset="0"/>
                        </a:rPr>
                        <a:t>Name of Agency /Programme</a:t>
                      </a: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1" i="0" u="none" strike="noStrike" cap="none" normalizeH="0" baseline="0" smtClean="0">
                          <a:ln>
                            <a:noFill/>
                          </a:ln>
                          <a:solidFill>
                            <a:schemeClr val="tx1"/>
                          </a:solidFill>
                          <a:effectLst/>
                          <a:latin typeface="Arial" charset="0"/>
                        </a:rPr>
                        <a:t>Name of Programme/ Purpose</a:t>
                      </a: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1" i="0" u="none" strike="noStrike" cap="none" normalizeH="0" baseline="0" smtClean="0">
                          <a:ln>
                            <a:noFill/>
                          </a:ln>
                          <a:solidFill>
                            <a:schemeClr val="tx1"/>
                          </a:solidFill>
                          <a:effectLst/>
                          <a:latin typeface="Arial" charset="0"/>
                        </a:rPr>
                        <a:t>Launch      Year</a:t>
                      </a: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1" i="0" u="none" strike="noStrike" cap="none" normalizeH="0" baseline="0" smtClean="0">
                          <a:ln>
                            <a:noFill/>
                          </a:ln>
                          <a:solidFill>
                            <a:schemeClr val="tx1"/>
                          </a:solidFill>
                          <a:effectLst/>
                          <a:latin typeface="Arial" charset="0"/>
                        </a:rPr>
                        <a:t>Accomplishments</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7250">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DST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Drugs &amp; Pharma Research Programme (DPRD) </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1995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70 projects supported resulting in development of 6 products and filing of 13 process patents</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0">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TDB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Converting the fruits of indigenous res. into commercial products or services</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1996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131 projects of 107 industries resulting in development of many industries, rise of new industry </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05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DBT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Micropropagation Technology Parks  (MTP)</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1997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2 MTPs at TERI and NCL; State-of-the-art tissue culture production facility with an annual production capacity of 2 million plants at TERI</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31938">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CSIR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New Millennium Indian Technology Leadership Initiative (NMITLI)</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2001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33 projects supported resulting in 3 major technologies developed, 3 commercialised, many minor under development and networking of 167 R&amp;D institutes with 55 industries</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477376980"/>
      </p:ext>
    </p:extLst>
  </p:cSld>
  <p:clrMapOvr>
    <a:masterClrMapping/>
  </p:clrMapOvr>
  <p:transition spd="med">
    <p:diamon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654" name="Group 150"/>
          <p:cNvGraphicFramePr>
            <a:graphicFrameLocks noGrp="1"/>
          </p:cNvGraphicFramePr>
          <p:nvPr>
            <p:ph/>
          </p:nvPr>
        </p:nvGraphicFramePr>
        <p:xfrm>
          <a:off x="457200" y="908050"/>
          <a:ext cx="8229600" cy="3032443"/>
        </p:xfrm>
        <a:graphic>
          <a:graphicData uri="http://schemas.openxmlformats.org/drawingml/2006/table">
            <a:tbl>
              <a:tblPr/>
              <a:tblGrid>
                <a:gridCol w="609600"/>
                <a:gridCol w="1295400"/>
                <a:gridCol w="1676400"/>
                <a:gridCol w="838200"/>
                <a:gridCol w="3810000"/>
              </a:tblGrid>
              <a:tr h="8032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smtClean="0">
                          <a:ln>
                            <a:noFill/>
                          </a:ln>
                          <a:solidFill>
                            <a:schemeClr val="tx1"/>
                          </a:solidFill>
                          <a:effectLst/>
                          <a:latin typeface="Arial" charset="0"/>
                        </a:rPr>
                        <a:t>Sl. 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1" i="0" u="none" strike="noStrike" cap="none" normalizeH="0" baseline="0" smtClean="0">
                          <a:ln>
                            <a:noFill/>
                          </a:ln>
                          <a:solidFill>
                            <a:schemeClr val="tx1"/>
                          </a:solidFill>
                          <a:effectLst/>
                          <a:latin typeface="Arial" charset="0"/>
                        </a:rPr>
                        <a:t>Name of Agency /Programme</a:t>
                      </a: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1" i="0" u="none" strike="noStrike" cap="none" normalizeH="0" baseline="0" smtClean="0">
                          <a:ln>
                            <a:noFill/>
                          </a:ln>
                          <a:solidFill>
                            <a:schemeClr val="tx1"/>
                          </a:solidFill>
                          <a:effectLst/>
                          <a:latin typeface="Arial" charset="0"/>
                        </a:rPr>
                        <a:t>Name of Programme/ Purpose</a:t>
                      </a: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1" i="0" u="none" strike="noStrike" cap="none" normalizeH="0" baseline="0" smtClean="0">
                          <a:ln>
                            <a:noFill/>
                          </a:ln>
                          <a:solidFill>
                            <a:schemeClr val="tx1"/>
                          </a:solidFill>
                          <a:effectLst/>
                          <a:latin typeface="Arial" charset="0"/>
                        </a:rPr>
                        <a:t>Launch      Year</a:t>
                      </a: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1" i="0" u="none" strike="noStrike" cap="none" normalizeH="0" baseline="0" smtClean="0">
                          <a:ln>
                            <a:noFill/>
                          </a:ln>
                          <a:solidFill>
                            <a:schemeClr val="tx1"/>
                          </a:solidFill>
                          <a:effectLst/>
                          <a:latin typeface="Arial" charset="0"/>
                        </a:rPr>
                        <a:t>Accomplishments</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4238">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NSTEDB of DST</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Technology Business Incubator (TBI) Scheme</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2001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16 TBIs established to provide hand holding, mentoring, specialised support services and networking during start-up phase of an enterprise</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84288">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DST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Pharmaceuticals R&amp;D Support Fund (PRDSF)</a:t>
                      </a:r>
                      <a:r>
                        <a:rPr kumimoji="0" lang="en-US" sz="14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2005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sz="1400" b="0" i="0" u="none" strike="noStrike" cap="none" normalizeH="0" baseline="0" smtClean="0">
                          <a:ln>
                            <a:noFill/>
                          </a:ln>
                          <a:solidFill>
                            <a:schemeClr val="tx1"/>
                          </a:solidFill>
                          <a:effectLst/>
                          <a:latin typeface="Arial" charset="0"/>
                        </a:rPr>
                        <a:t>5 projects being supported </a:t>
                      </a: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653" name="Rectangle 149"/>
          <p:cNvSpPr>
            <a:spLocks noChangeArrowheads="1"/>
          </p:cNvSpPr>
          <p:nvPr/>
        </p:nvSpPr>
        <p:spPr bwMode="auto">
          <a:xfrm>
            <a:off x="457200" y="4355455"/>
            <a:ext cx="8229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eaLnBrk="1" hangingPunct="1"/>
            <a:r>
              <a:rPr lang="en-US" sz="1200" i="1" dirty="0">
                <a:solidFill>
                  <a:srgbClr val="002060"/>
                </a:solidFill>
              </a:rPr>
              <a:t>(Source: BANSAL, Rama Swami (2005): </a:t>
            </a:r>
            <a:r>
              <a:rPr lang="en-GB" sz="1200" i="1" dirty="0">
                <a:solidFill>
                  <a:srgbClr val="002060"/>
                </a:solidFill>
              </a:rPr>
              <a:t>‘R&amp;D Agency – Industry Partnership for Technology Development and Transfer in Indian Cont</a:t>
            </a:r>
            <a:r>
              <a:rPr lang="en-GB" sz="1100" i="1" dirty="0">
                <a:solidFill>
                  <a:srgbClr val="002060"/>
                </a:solidFill>
              </a:rPr>
              <a:t>ext’. </a:t>
            </a:r>
            <a:r>
              <a:rPr lang="en-GB" sz="1200" i="1" dirty="0">
                <a:solidFill>
                  <a:srgbClr val="002060"/>
                </a:solidFill>
              </a:rPr>
              <a:t>PhD Thesis, Birla Institute of Technology and Science, </a:t>
            </a:r>
            <a:r>
              <a:rPr lang="en-GB" sz="1200" i="1" dirty="0" err="1">
                <a:solidFill>
                  <a:srgbClr val="002060"/>
                </a:solidFill>
              </a:rPr>
              <a:t>Pilani</a:t>
            </a:r>
            <a:r>
              <a:rPr lang="en-GB" sz="1200" i="1" dirty="0">
                <a:solidFill>
                  <a:srgbClr val="002060"/>
                </a:solidFill>
              </a:rPr>
              <a:t>, Rajasthan</a:t>
            </a:r>
            <a:r>
              <a:rPr lang="en-US" sz="1200" i="1" dirty="0">
                <a:solidFill>
                  <a:srgbClr val="002060"/>
                </a:solidFill>
              </a:rPr>
              <a:t> </a:t>
            </a:r>
            <a:endParaRPr lang="en-GB" sz="1200" i="1" dirty="0">
              <a:solidFill>
                <a:srgbClr val="002060"/>
              </a:solidFill>
            </a:endParaRPr>
          </a:p>
        </p:txBody>
      </p:sp>
    </p:spTree>
    <p:extLst>
      <p:ext uri="{BB962C8B-B14F-4D97-AF65-F5344CB8AC3E}">
        <p14:creationId xmlns:p14="http://schemas.microsoft.com/office/powerpoint/2010/main" val="357500870"/>
      </p:ext>
    </p:extLst>
  </p:cSld>
  <p:clrMapOvr>
    <a:masterClrMapping/>
  </p:clrMapOvr>
  <p:transition spd="med">
    <p:diamon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11"/>
          <p:cNvSpPr>
            <a:spLocks noGrp="1"/>
          </p:cNvSpPr>
          <p:nvPr>
            <p:ph type="subTitle" idx="1"/>
          </p:nvPr>
        </p:nvSpPr>
        <p:spPr>
          <a:xfrm>
            <a:off x="457200" y="5105400"/>
            <a:ext cx="8077200" cy="1028154"/>
          </a:xfrm>
        </p:spPr>
        <p:txBody>
          <a:bodyPr>
            <a:normAutofit lnSpcReduction="10000"/>
          </a:bodyPr>
          <a:lstStyle/>
          <a:p>
            <a:r>
              <a:rPr lang="en-US" sz="2800" u="sng" dirty="0" smtClean="0">
                <a:solidFill>
                  <a:srgbClr val="002060"/>
                </a:solidFill>
                <a:effectLst>
                  <a:outerShdw blurRad="38100" dist="38100" dir="2700000" algn="tl">
                    <a:srgbClr val="000000">
                      <a:alpha val="43137"/>
                    </a:srgbClr>
                  </a:outerShdw>
                </a:effectLst>
              </a:rPr>
              <a:t>Contact</a:t>
            </a:r>
          </a:p>
          <a:p>
            <a:r>
              <a:rPr lang="en-US" sz="2800" dirty="0" smtClean="0">
                <a:solidFill>
                  <a:srgbClr val="002060"/>
                </a:solidFill>
                <a:effectLst>
                  <a:outerShdw blurRad="38100" dist="38100" dir="2700000" algn="tl">
                    <a:srgbClr val="000000">
                      <a:alpha val="43137"/>
                    </a:srgbClr>
                  </a:outerShdw>
                </a:effectLst>
              </a:rPr>
              <a:t>manisharya07@gmail.com | +91-9259252368</a:t>
            </a:r>
            <a:endParaRPr lang="en-US" sz="2800" dirty="0">
              <a:solidFill>
                <a:srgbClr val="002060"/>
              </a:solidFill>
              <a:effectLst>
                <a:outerShdw blurRad="38100" dist="38100" dir="2700000" algn="tl">
                  <a:srgbClr val="000000">
                    <a:alpha val="43137"/>
                  </a:srgbClr>
                </a:outerShdw>
              </a:effectLst>
            </a:endParaRPr>
          </a:p>
        </p:txBody>
      </p:sp>
      <p:pic>
        <p:nvPicPr>
          <p:cNvPr id="1026" name="Picture 2" descr="http://az616578.vo.msecnd.net/files/2016/04/29/6359749212265071701171552202_Dollarphotoclub_77959340-1024x577.jpg"/>
          <p:cNvPicPr>
            <a:picLocks noChangeAspect="1" noChangeArrowheads="1"/>
          </p:cNvPicPr>
          <p:nvPr/>
        </p:nvPicPr>
        <p:blipFill>
          <a:blip r:embed="rId3" cstate="print"/>
          <a:srcRect/>
          <a:stretch>
            <a:fillRect/>
          </a:stretch>
        </p:blipFill>
        <p:spPr bwMode="auto">
          <a:xfrm>
            <a:off x="1790700" y="66004"/>
            <a:ext cx="5562600" cy="3134396"/>
          </a:xfrm>
          <a:prstGeom prst="rect">
            <a:avLst/>
          </a:prstGeom>
          <a:noFill/>
        </p:spPr>
      </p:pic>
      <p:cxnSp>
        <p:nvCxnSpPr>
          <p:cNvPr id="10" name="Straight Connector 9"/>
          <p:cNvCxnSpPr/>
          <p:nvPr/>
        </p:nvCxnSpPr>
        <p:spPr>
          <a:xfrm>
            <a:off x="228600" y="4876800"/>
            <a:ext cx="8534400" cy="0"/>
          </a:xfrm>
          <a:prstGeom prst="line">
            <a:avLst/>
          </a:prstGeom>
        </p:spPr>
        <p:style>
          <a:lnRef idx="2">
            <a:schemeClr val="accent1"/>
          </a:lnRef>
          <a:fillRef idx="0">
            <a:schemeClr val="accent1"/>
          </a:fillRef>
          <a:effectRef idx="1">
            <a:schemeClr val="accent1"/>
          </a:effectRef>
          <a:fontRef idx="minor">
            <a:schemeClr val="tx1"/>
          </a:fontRef>
        </p:style>
      </p:cxnSp>
      <p:pic>
        <p:nvPicPr>
          <p:cNvPr id="13" name="Picture 4" descr="Amity University sea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4300" y="3213515"/>
            <a:ext cx="1143000" cy="135081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mage result for nstedb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7712" y="3241225"/>
            <a:ext cx="2085975" cy="1295401"/>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80463" y="3016088"/>
            <a:ext cx="1745673" cy="17456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29336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Arial" charset="0"/>
                <a:cs typeface="Arial" charset="0"/>
              </a:rPr>
              <a:t>Introduction</a:t>
            </a:r>
            <a:endParaRPr lang="en-US"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pPr algn="just"/>
            <a:r>
              <a:rPr lang="en-US" dirty="0">
                <a:solidFill>
                  <a:srgbClr val="002060"/>
                </a:solidFill>
              </a:rPr>
              <a:t>Micro, Small and Medium Enterprises (MSME) sector has emerged as a highly vibrant and dynamic sector of the Indian economy</a:t>
            </a:r>
            <a:r>
              <a:rPr lang="en-US" dirty="0" smtClean="0">
                <a:solidFill>
                  <a:srgbClr val="002060"/>
                </a:solidFill>
              </a:rPr>
              <a:t>.</a:t>
            </a:r>
          </a:p>
          <a:p>
            <a:pPr algn="just"/>
            <a:r>
              <a:rPr lang="en-US" dirty="0" smtClean="0">
                <a:solidFill>
                  <a:srgbClr val="002060"/>
                </a:solidFill>
              </a:rPr>
              <a:t>MSMEs </a:t>
            </a:r>
            <a:r>
              <a:rPr lang="en-US" dirty="0">
                <a:solidFill>
                  <a:srgbClr val="002060"/>
                </a:solidFill>
              </a:rPr>
              <a:t>not only play crucial role in providing large employment opportunities at comparatively lower capital cost than large industries but also help in industrialization of rural &amp; backward areas, thereby, reducing regional imbalances, assuring more equitable distribution of national income and wealth. </a:t>
            </a:r>
            <a:endParaRPr lang="en-US" dirty="0" smtClean="0">
              <a:solidFill>
                <a:srgbClr val="002060"/>
              </a:solidFill>
            </a:endParaRPr>
          </a:p>
          <a:p>
            <a:endParaRPr lang="en-US" dirty="0">
              <a:solidFill>
                <a:srgbClr val="002060"/>
              </a:solidFill>
            </a:endParaRPr>
          </a:p>
        </p:txBody>
      </p:sp>
    </p:spTree>
    <p:extLst>
      <p:ext uri="{BB962C8B-B14F-4D97-AF65-F5344CB8AC3E}">
        <p14:creationId xmlns:p14="http://schemas.microsoft.com/office/powerpoint/2010/main" val="2708766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dirty="0">
                <a:solidFill>
                  <a:srgbClr val="C00000"/>
                </a:solidFill>
                <a:latin typeface="Times New Roman" pitchFamily="18" charset="0"/>
              </a:rPr>
              <a:t>Definition of MSMEs</a:t>
            </a:r>
          </a:p>
        </p:txBody>
      </p:sp>
      <p:sp>
        <p:nvSpPr>
          <p:cNvPr id="3075" name="Rectangle 3"/>
          <p:cNvSpPr>
            <a:spLocks noGrp="1" noChangeArrowheads="1"/>
          </p:cNvSpPr>
          <p:nvPr>
            <p:ph idx="1"/>
          </p:nvPr>
        </p:nvSpPr>
        <p:spPr>
          <a:xfrm>
            <a:off x="1066800" y="1600200"/>
            <a:ext cx="7620000" cy="4525963"/>
          </a:xfrm>
        </p:spPr>
        <p:txBody>
          <a:bodyPr>
            <a:normAutofit/>
          </a:bodyPr>
          <a:lstStyle/>
          <a:p>
            <a:pPr>
              <a:lnSpc>
                <a:spcPct val="90000"/>
              </a:lnSpc>
              <a:buFontTx/>
              <a:buNone/>
            </a:pPr>
            <a:r>
              <a:rPr lang="en-US" sz="2800" b="1" dirty="0">
                <a:solidFill>
                  <a:srgbClr val="002060"/>
                </a:solidFill>
                <a:latin typeface="Times New Roman" pitchFamily="18" charset="0"/>
              </a:rPr>
              <a:t>Type     Mfg</a:t>
            </a:r>
            <a:r>
              <a:rPr lang="en-US" sz="2800" b="1" dirty="0" smtClean="0">
                <a:solidFill>
                  <a:srgbClr val="002060"/>
                </a:solidFill>
                <a:latin typeface="Times New Roman" pitchFamily="18" charset="0"/>
              </a:rPr>
              <a:t>. Enterprise</a:t>
            </a:r>
            <a:r>
              <a:rPr lang="en-US" sz="2800" b="1" dirty="0">
                <a:solidFill>
                  <a:srgbClr val="002060"/>
                </a:solidFill>
                <a:latin typeface="Times New Roman" pitchFamily="18" charset="0"/>
              </a:rPr>
              <a:t>	 Service Enterprise</a:t>
            </a:r>
          </a:p>
          <a:p>
            <a:pPr>
              <a:lnSpc>
                <a:spcPct val="90000"/>
              </a:lnSpc>
              <a:buFontTx/>
              <a:buNone/>
            </a:pPr>
            <a:endParaRPr lang="en-US" sz="1600" b="1" dirty="0">
              <a:solidFill>
                <a:srgbClr val="002060"/>
              </a:solidFill>
              <a:latin typeface="Times New Roman" pitchFamily="18" charset="0"/>
            </a:endParaRPr>
          </a:p>
          <a:p>
            <a:pPr>
              <a:lnSpc>
                <a:spcPct val="90000"/>
              </a:lnSpc>
              <a:buFontTx/>
              <a:buNone/>
            </a:pPr>
            <a:r>
              <a:rPr lang="en-US" sz="2400" dirty="0">
                <a:solidFill>
                  <a:srgbClr val="002060"/>
                </a:solidFill>
                <a:latin typeface="Times New Roman" pitchFamily="18" charset="0"/>
              </a:rPr>
              <a:t>Micro       Up to Rs.25 lakh        Up to Rs.10 lakh</a:t>
            </a:r>
          </a:p>
          <a:p>
            <a:pPr>
              <a:lnSpc>
                <a:spcPct val="90000"/>
              </a:lnSpc>
              <a:buFontTx/>
              <a:buNone/>
            </a:pPr>
            <a:endParaRPr lang="en-US" sz="900" dirty="0">
              <a:solidFill>
                <a:srgbClr val="002060"/>
              </a:solidFill>
              <a:latin typeface="Times New Roman" pitchFamily="18" charset="0"/>
            </a:endParaRPr>
          </a:p>
          <a:p>
            <a:pPr>
              <a:lnSpc>
                <a:spcPct val="90000"/>
              </a:lnSpc>
              <a:buFontTx/>
              <a:buNone/>
            </a:pPr>
            <a:r>
              <a:rPr lang="en-US" sz="2400" dirty="0">
                <a:solidFill>
                  <a:srgbClr val="002060"/>
                </a:solidFill>
                <a:latin typeface="Times New Roman" pitchFamily="18" charset="0"/>
              </a:rPr>
              <a:t>Small        Rs.25 lakh to              Rs.10 lakh to</a:t>
            </a:r>
          </a:p>
          <a:p>
            <a:pPr>
              <a:lnSpc>
                <a:spcPct val="90000"/>
              </a:lnSpc>
              <a:buFontTx/>
              <a:buNone/>
            </a:pPr>
            <a:r>
              <a:rPr lang="en-US" sz="2400" dirty="0">
                <a:solidFill>
                  <a:srgbClr val="002060"/>
                </a:solidFill>
                <a:latin typeface="Times New Roman" pitchFamily="18" charset="0"/>
              </a:rPr>
              <a:t>                 Rs.5.0 cr.                    Rs.2.0 cr.</a:t>
            </a:r>
          </a:p>
          <a:p>
            <a:pPr>
              <a:lnSpc>
                <a:spcPct val="90000"/>
              </a:lnSpc>
              <a:buFontTx/>
              <a:buNone/>
            </a:pPr>
            <a:endParaRPr lang="en-US" sz="900" dirty="0">
              <a:solidFill>
                <a:srgbClr val="002060"/>
              </a:solidFill>
              <a:latin typeface="Times New Roman" pitchFamily="18" charset="0"/>
            </a:endParaRPr>
          </a:p>
          <a:p>
            <a:pPr>
              <a:lnSpc>
                <a:spcPct val="90000"/>
              </a:lnSpc>
              <a:buFontTx/>
              <a:buNone/>
            </a:pPr>
            <a:r>
              <a:rPr lang="en-US" sz="2400" dirty="0">
                <a:solidFill>
                  <a:srgbClr val="002060"/>
                </a:solidFill>
                <a:latin typeface="Times New Roman" pitchFamily="18" charset="0"/>
              </a:rPr>
              <a:t>Medium    Rs.5.0 cr. to               Rs.2.0 cr. to</a:t>
            </a:r>
          </a:p>
          <a:p>
            <a:pPr>
              <a:lnSpc>
                <a:spcPct val="90000"/>
              </a:lnSpc>
              <a:buFontTx/>
              <a:buNone/>
            </a:pPr>
            <a:r>
              <a:rPr lang="en-US" sz="2400" dirty="0">
                <a:solidFill>
                  <a:srgbClr val="002060"/>
                </a:solidFill>
                <a:latin typeface="Times New Roman" pitchFamily="18" charset="0"/>
              </a:rPr>
              <a:t>                 Rs.10.0 cr.                  Rs.5.0 cr.</a:t>
            </a:r>
          </a:p>
          <a:p>
            <a:pPr>
              <a:lnSpc>
                <a:spcPct val="90000"/>
              </a:lnSpc>
              <a:buFontTx/>
              <a:buNone/>
            </a:pPr>
            <a:endParaRPr lang="en-US" sz="2400" dirty="0">
              <a:solidFill>
                <a:srgbClr val="002060"/>
              </a:solidFill>
              <a:latin typeface="Times New Roman" pitchFamily="18" charset="0"/>
            </a:endParaRPr>
          </a:p>
          <a:p>
            <a:pPr>
              <a:lnSpc>
                <a:spcPct val="90000"/>
              </a:lnSpc>
              <a:buFontTx/>
              <a:buNone/>
            </a:pPr>
            <a:r>
              <a:rPr lang="en-US" sz="2400" dirty="0">
                <a:solidFill>
                  <a:srgbClr val="002060"/>
                </a:solidFill>
                <a:latin typeface="Times New Roman" pitchFamily="18" charset="0"/>
              </a:rPr>
              <a:t>(Values indicate investment in plant &amp; machinery)</a:t>
            </a:r>
          </a:p>
        </p:txBody>
      </p:sp>
      <p:sp>
        <p:nvSpPr>
          <p:cNvPr id="2" name="Date Placeholder 1"/>
          <p:cNvSpPr>
            <a:spLocks noGrp="1"/>
          </p:cNvSpPr>
          <p:nvPr>
            <p:ph type="dt" sz="half" idx="10"/>
          </p:nvPr>
        </p:nvSpPr>
        <p:spPr/>
        <p:txBody>
          <a:bodyPr/>
          <a:lstStyle/>
          <a:p>
            <a:pPr>
              <a:defRPr/>
            </a:pPr>
            <a:fld id="{C58C0626-0980-49F2-B485-CD408B139C61}" type="datetime1">
              <a:rPr lang="en-US" smtClean="0"/>
              <a:t>12/4/2018</a:t>
            </a:fld>
            <a:endParaRPr lang="en-US"/>
          </a:p>
        </p:txBody>
      </p:sp>
      <p:sp>
        <p:nvSpPr>
          <p:cNvPr id="3" name="Slide Number Placeholder 2"/>
          <p:cNvSpPr>
            <a:spLocks noGrp="1"/>
          </p:cNvSpPr>
          <p:nvPr>
            <p:ph type="sldNum" sz="quarter" idx="12"/>
          </p:nvPr>
        </p:nvSpPr>
        <p:spPr/>
        <p:txBody>
          <a:bodyPr/>
          <a:lstStyle/>
          <a:p>
            <a:pPr>
              <a:defRPr/>
            </a:pPr>
            <a:fld id="{80EBFFDB-E1A1-4E0C-BBE9-600E6BF8F525}" type="slidenum">
              <a:rPr lang="en-US" smtClean="0"/>
              <a:pPr>
                <a:defRPr/>
              </a:pPr>
              <a:t>4</a:t>
            </a:fld>
            <a:endParaRPr lang="en-US"/>
          </a:p>
        </p:txBody>
      </p:sp>
    </p:spTree>
    <p:extLst>
      <p:ext uri="{BB962C8B-B14F-4D97-AF65-F5344CB8AC3E}">
        <p14:creationId xmlns:p14="http://schemas.microsoft.com/office/powerpoint/2010/main" val="2820672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SMEs in India</a:t>
            </a:r>
            <a:endParaRPr lang="en-US" dirty="0">
              <a:solidFill>
                <a:srgbClr val="C00000"/>
              </a:solidFill>
            </a:endParaRPr>
          </a:p>
        </p:txBody>
      </p:sp>
      <p:sp>
        <p:nvSpPr>
          <p:cNvPr id="3" name="Content Placeholder 2"/>
          <p:cNvSpPr>
            <a:spLocks noGrp="1"/>
          </p:cNvSpPr>
          <p:nvPr>
            <p:ph idx="1"/>
          </p:nvPr>
        </p:nvSpPr>
        <p:spPr/>
        <p:txBody>
          <a:bodyPr>
            <a:normAutofit lnSpcReduction="10000"/>
          </a:bodyPr>
          <a:lstStyle/>
          <a:p>
            <a:pPr algn="just"/>
            <a:r>
              <a:rPr lang="en-US" dirty="0">
                <a:solidFill>
                  <a:srgbClr val="002060"/>
                </a:solidFill>
              </a:rPr>
              <a:t>India has got tremendous scope for investors and entrepreneurs as far as business opportunities are concerned. Especially India has always been in the limelight in terms SME </a:t>
            </a:r>
            <a:r>
              <a:rPr lang="en-US" dirty="0" smtClean="0">
                <a:solidFill>
                  <a:srgbClr val="002060"/>
                </a:solidFill>
              </a:rPr>
              <a:t>business.</a:t>
            </a:r>
          </a:p>
          <a:p>
            <a:pPr algn="just"/>
            <a:r>
              <a:rPr lang="en-US" dirty="0" smtClean="0">
                <a:solidFill>
                  <a:srgbClr val="002060"/>
                </a:solidFill>
              </a:rPr>
              <a:t>The </a:t>
            </a:r>
            <a:r>
              <a:rPr lang="en-US" dirty="0">
                <a:solidFill>
                  <a:srgbClr val="002060"/>
                </a:solidFill>
              </a:rPr>
              <a:t>SME business opportunity in India can be seen in possibly every sector - financial services, telecom, education, automobiles, media, food, real estate and so on.</a:t>
            </a:r>
          </a:p>
        </p:txBody>
      </p:sp>
    </p:spTree>
    <p:extLst>
      <p:ext uri="{BB962C8B-B14F-4D97-AF65-F5344CB8AC3E}">
        <p14:creationId xmlns:p14="http://schemas.microsoft.com/office/powerpoint/2010/main" val="3612706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algn="ctr"/>
            <a:r>
              <a:rPr lang="en-US" sz="2400" b="1" dirty="0">
                <a:solidFill>
                  <a:srgbClr val="C00000"/>
                </a:solidFill>
                <a:latin typeface="Verdana" pitchFamily="34" charset="0"/>
              </a:rPr>
              <a:t>STATUS OF SMEs IN INDIA</a:t>
            </a:r>
            <a:r>
              <a:rPr lang="en-US" dirty="0">
                <a:solidFill>
                  <a:srgbClr val="C00000"/>
                </a:solidFill>
              </a:rPr>
              <a:t> </a:t>
            </a:r>
          </a:p>
        </p:txBody>
      </p:sp>
      <p:sp>
        <p:nvSpPr>
          <p:cNvPr id="3075" name="Rectangle 3"/>
          <p:cNvSpPr>
            <a:spLocks noGrp="1" noChangeArrowheads="1"/>
          </p:cNvSpPr>
          <p:nvPr>
            <p:ph idx="1"/>
          </p:nvPr>
        </p:nvSpPr>
        <p:spPr>
          <a:xfrm>
            <a:off x="457200" y="2308225"/>
            <a:ext cx="8229600" cy="2878138"/>
          </a:xfrm>
        </p:spPr>
        <p:txBody>
          <a:bodyPr>
            <a:normAutofit/>
          </a:bodyPr>
          <a:lstStyle/>
          <a:p>
            <a:pPr>
              <a:lnSpc>
                <a:spcPct val="90000"/>
              </a:lnSpc>
              <a:buFont typeface="Wingdings" pitchFamily="2" charset="2"/>
              <a:buNone/>
            </a:pPr>
            <a:r>
              <a:rPr lang="en-US" sz="2000" b="1" dirty="0" smtClean="0"/>
              <a:t>	Number</a:t>
            </a:r>
            <a:r>
              <a:rPr lang="en-US" sz="2000" b="1" dirty="0"/>
              <a:t>					    3.5 Million </a:t>
            </a:r>
          </a:p>
          <a:p>
            <a:pPr>
              <a:lnSpc>
                <a:spcPct val="90000"/>
              </a:lnSpc>
              <a:buFont typeface="Wingdings" pitchFamily="2" charset="2"/>
              <a:buNone/>
            </a:pPr>
            <a:r>
              <a:rPr lang="en-US" sz="2000" b="1" dirty="0"/>
              <a:t>						   (80% of total enterprises)</a:t>
            </a:r>
          </a:p>
          <a:p>
            <a:pPr>
              <a:lnSpc>
                <a:spcPct val="90000"/>
              </a:lnSpc>
              <a:buFont typeface="Wingdings" pitchFamily="2" charset="2"/>
              <a:buNone/>
            </a:pPr>
            <a:r>
              <a:rPr lang="en-US" sz="2000" b="1" dirty="0"/>
              <a:t>	Contribution to Industrial Output			50%</a:t>
            </a:r>
          </a:p>
          <a:p>
            <a:pPr>
              <a:lnSpc>
                <a:spcPct val="90000"/>
              </a:lnSpc>
              <a:buFont typeface="Wingdings" pitchFamily="2" charset="2"/>
              <a:buNone/>
            </a:pPr>
            <a:r>
              <a:rPr lang="en-US" sz="2000" b="1" dirty="0">
                <a:solidFill>
                  <a:srgbClr val="CC3300"/>
                </a:solidFill>
              </a:rPr>
              <a:t>	% of Total Exports					34%</a:t>
            </a:r>
          </a:p>
          <a:p>
            <a:pPr>
              <a:lnSpc>
                <a:spcPct val="90000"/>
              </a:lnSpc>
              <a:buFont typeface="Wingdings" pitchFamily="2" charset="2"/>
              <a:buNone/>
            </a:pPr>
            <a:r>
              <a:rPr lang="en-US" sz="2000" b="1" dirty="0"/>
              <a:t>	% of Private Enterprise Employment		</a:t>
            </a:r>
            <a:r>
              <a:rPr lang="en-US" sz="2000" b="1" dirty="0" smtClean="0"/>
              <a:t>	50</a:t>
            </a:r>
            <a:r>
              <a:rPr lang="en-US" sz="2000" b="1" dirty="0"/>
              <a:t>%</a:t>
            </a:r>
          </a:p>
          <a:p>
            <a:pPr>
              <a:lnSpc>
                <a:spcPct val="95000"/>
              </a:lnSpc>
              <a:spcBef>
                <a:spcPct val="50000"/>
              </a:spcBef>
              <a:spcAft>
                <a:spcPct val="10000"/>
              </a:spcAft>
              <a:buFont typeface="Wingdings" pitchFamily="2" charset="2"/>
              <a:buNone/>
            </a:pPr>
            <a:r>
              <a:rPr lang="en-US" sz="2000" b="1" dirty="0" smtClean="0">
                <a:solidFill>
                  <a:srgbClr val="0000FF"/>
                </a:solidFill>
              </a:rPr>
              <a:t>	Products </a:t>
            </a:r>
            <a:r>
              <a:rPr lang="en-US" sz="2000" b="1" dirty="0">
                <a:solidFill>
                  <a:srgbClr val="0000FF"/>
                </a:solidFill>
              </a:rPr>
              <a:t>					</a:t>
            </a:r>
            <a:r>
              <a:rPr lang="en-US" sz="2000" b="1" dirty="0" smtClean="0">
                <a:solidFill>
                  <a:srgbClr val="0000FF"/>
                </a:solidFill>
              </a:rPr>
              <a:t>	(</a:t>
            </a:r>
            <a:r>
              <a:rPr lang="en-US" sz="2000" b="1" dirty="0">
                <a:solidFill>
                  <a:srgbClr val="0000FF"/>
                </a:solidFill>
              </a:rPr>
              <a:t>about 8000) </a:t>
            </a:r>
          </a:p>
          <a:p>
            <a:pPr>
              <a:lnSpc>
                <a:spcPct val="90000"/>
              </a:lnSpc>
              <a:buFont typeface="Wingdings" pitchFamily="2" charset="2"/>
              <a:buNone/>
            </a:pPr>
            <a:r>
              <a:rPr lang="en-US" sz="2000" b="1" dirty="0">
                <a:solidFill>
                  <a:srgbClr val="0000FF"/>
                </a:solidFill>
              </a:rPr>
              <a:t>	(Consumer items, capital and intermediate goods)</a:t>
            </a:r>
            <a:r>
              <a:rPr lang="en-US" sz="2000" dirty="0"/>
              <a:t> </a:t>
            </a:r>
          </a:p>
        </p:txBody>
      </p:sp>
    </p:spTree>
    <p:extLst>
      <p:ext uri="{BB962C8B-B14F-4D97-AF65-F5344CB8AC3E}">
        <p14:creationId xmlns:p14="http://schemas.microsoft.com/office/powerpoint/2010/main" val="3837694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Setting up Enterprises</a:t>
            </a:r>
            <a:endParaRPr lang="en-US" dirty="0">
              <a:solidFill>
                <a:srgbClr val="C00000"/>
              </a:solidFill>
            </a:endParaRPr>
          </a:p>
        </p:txBody>
      </p:sp>
      <p:graphicFrame>
        <p:nvGraphicFramePr>
          <p:cNvPr id="4" name="Diagram 3"/>
          <p:cNvGraphicFramePr/>
          <p:nvPr>
            <p:extLst>
              <p:ext uri="{D42A27DB-BD31-4B8C-83A1-F6EECF244321}">
                <p14:modId xmlns:p14="http://schemas.microsoft.com/office/powerpoint/2010/main" val="3277520170"/>
              </p:ext>
            </p:extLst>
          </p:nvPr>
        </p:nvGraphicFramePr>
        <p:xfrm>
          <a:off x="609600" y="1600200"/>
          <a:ext cx="7239000" cy="459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178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685800" y="990600"/>
            <a:ext cx="8229600" cy="914400"/>
          </a:xfrm>
        </p:spPr>
        <p:txBody>
          <a:bodyPr>
            <a:normAutofit fontScale="90000"/>
          </a:bodyPr>
          <a:lstStyle/>
          <a:p>
            <a:pPr marL="342900" indent="-342900" eaLnBrk="1" fontAlgn="auto" hangingPunct="1">
              <a:spcAft>
                <a:spcPts val="0"/>
              </a:spcAft>
              <a:defRPr/>
            </a:pPr>
            <a:r>
              <a:rPr lang="en-US" dirty="0" smtClean="0">
                <a:solidFill>
                  <a:srgbClr val="C00000"/>
                </a:solidFill>
              </a:rPr>
              <a:t/>
            </a:r>
            <a:br>
              <a:rPr lang="en-US" dirty="0" smtClean="0">
                <a:solidFill>
                  <a:srgbClr val="C00000"/>
                </a:solidFill>
              </a:rPr>
            </a:br>
            <a:r>
              <a:rPr lang="en-US" b="1" dirty="0" smtClean="0">
                <a:solidFill>
                  <a:srgbClr val="C00000"/>
                </a:solidFill>
              </a:rPr>
              <a:t/>
            </a:r>
            <a:br>
              <a:rPr lang="en-US" b="1" dirty="0" smtClean="0">
                <a:solidFill>
                  <a:srgbClr val="C00000"/>
                </a:solidFill>
              </a:rPr>
            </a:br>
            <a:endParaRPr lang="en-US" b="1" dirty="0" smtClean="0">
              <a:solidFill>
                <a:srgbClr val="C00000"/>
              </a:solidFill>
              <a:latin typeface="Arial" charset="0"/>
              <a:cs typeface="Arial" charset="0"/>
            </a:endParaRPr>
          </a:p>
        </p:txBody>
      </p:sp>
      <p:sp>
        <p:nvSpPr>
          <p:cNvPr id="17414" name="Content Placeholder 2"/>
          <p:cNvSpPr>
            <a:spLocks noGrp="1"/>
          </p:cNvSpPr>
          <p:nvPr>
            <p:ph idx="1"/>
          </p:nvPr>
        </p:nvSpPr>
        <p:spPr>
          <a:xfrm>
            <a:off x="533400" y="2057400"/>
            <a:ext cx="8229600" cy="3886200"/>
          </a:xfrm>
        </p:spPr>
        <p:txBody>
          <a:bodyPr/>
          <a:lstStyle/>
          <a:p>
            <a:pPr eaLnBrk="1" hangingPunct="1">
              <a:buFont typeface="Wingdings 2" pitchFamily="18" charset="2"/>
              <a:buNone/>
            </a:pPr>
            <a:endParaRPr lang="en-US" sz="2800" dirty="0" smtClean="0">
              <a:solidFill>
                <a:srgbClr val="002060"/>
              </a:solidFill>
            </a:endParaRPr>
          </a:p>
          <a:p>
            <a:pPr algn="just" eaLnBrk="1" hangingPunct="1"/>
            <a:r>
              <a:rPr lang="en-IN" sz="2000" dirty="0" smtClean="0">
                <a:solidFill>
                  <a:srgbClr val="002060"/>
                </a:solidFill>
              </a:rPr>
              <a:t>Business idea/opportunity must be carefully screened and evaluated for market potential, financial viability and technical feasibility. </a:t>
            </a:r>
          </a:p>
          <a:p>
            <a:pPr algn="just" eaLnBrk="1" hangingPunct="1">
              <a:buFont typeface="Wingdings 2" pitchFamily="18" charset="2"/>
              <a:buNone/>
            </a:pPr>
            <a:endParaRPr lang="en-IN" sz="2000" dirty="0" smtClean="0">
              <a:solidFill>
                <a:srgbClr val="002060"/>
              </a:solidFill>
            </a:endParaRPr>
          </a:p>
          <a:p>
            <a:pPr algn="just" eaLnBrk="1" hangingPunct="1"/>
            <a:r>
              <a:rPr lang="en-IN" sz="2000" dirty="0" smtClean="0">
                <a:solidFill>
                  <a:srgbClr val="002060"/>
                </a:solidFill>
              </a:rPr>
              <a:t>Entrepreneur should understand the cause of opportunity. </a:t>
            </a:r>
          </a:p>
          <a:p>
            <a:pPr algn="just" eaLnBrk="1" hangingPunct="1">
              <a:buFont typeface="Wingdings 2" pitchFamily="18" charset="2"/>
              <a:buNone/>
            </a:pPr>
            <a:endParaRPr lang="en-IN" sz="2000" dirty="0" smtClean="0">
              <a:solidFill>
                <a:srgbClr val="002060"/>
              </a:solidFill>
            </a:endParaRPr>
          </a:p>
          <a:p>
            <a:pPr algn="just" eaLnBrk="1" hangingPunct="1"/>
            <a:r>
              <a:rPr lang="en-IN" sz="2000" dirty="0" smtClean="0">
                <a:solidFill>
                  <a:srgbClr val="002060"/>
                </a:solidFill>
              </a:rPr>
              <a:t>It may be technological change, market shift, government regulation or competition. </a:t>
            </a:r>
            <a:endParaRPr lang="en-US" sz="2000" dirty="0" smtClean="0">
              <a:solidFill>
                <a:srgbClr val="002060"/>
              </a:solidFill>
            </a:endParaRPr>
          </a:p>
        </p:txBody>
      </p:sp>
      <p:sp>
        <p:nvSpPr>
          <p:cNvPr id="9" name="Rectangle 8"/>
          <p:cNvSpPr/>
          <p:nvPr/>
        </p:nvSpPr>
        <p:spPr>
          <a:xfrm>
            <a:off x="3352800" y="228600"/>
            <a:ext cx="2519363" cy="369888"/>
          </a:xfrm>
          <a:prstGeom prst="rect">
            <a:avLst/>
          </a:prstGeom>
        </p:spPr>
        <p:txBody>
          <a:bodyPr>
            <a:spAutoFit/>
          </a:bodyPr>
          <a:lstStyle/>
          <a:p>
            <a:pPr>
              <a:defRPr/>
            </a:pPr>
            <a:r>
              <a:rPr lang="en-IN" b="1" dirty="0">
                <a:solidFill>
                  <a:schemeClr val="accent6">
                    <a:lumMod val="75000"/>
                  </a:schemeClr>
                </a:solidFill>
                <a:latin typeface="Arial" pitchFamily="34" charset="0"/>
                <a:cs typeface="Arial" pitchFamily="34" charset="0"/>
              </a:rPr>
              <a:t>Setting up Enterprise</a:t>
            </a:r>
            <a:endParaRPr lang="en-US" dirty="0"/>
          </a:p>
        </p:txBody>
      </p:sp>
      <p:sp>
        <p:nvSpPr>
          <p:cNvPr id="10" name="TextBox 9"/>
          <p:cNvSpPr txBox="1"/>
          <p:nvPr/>
        </p:nvSpPr>
        <p:spPr>
          <a:xfrm>
            <a:off x="609600" y="1600200"/>
            <a:ext cx="7772400" cy="461963"/>
          </a:xfrm>
          <a:prstGeom prst="rect">
            <a:avLst/>
          </a:prstGeom>
          <a:noFill/>
        </p:spPr>
        <p:txBody>
          <a:bodyPr>
            <a:spAutoFit/>
          </a:bodyPr>
          <a:lstStyle/>
          <a:p>
            <a:pPr>
              <a:defRPr/>
            </a:pPr>
            <a:r>
              <a:rPr lang="en-US" sz="2400" b="1" dirty="0">
                <a:solidFill>
                  <a:srgbClr val="C00000"/>
                </a:solidFill>
              </a:rPr>
              <a:t>Indemnification and evaluation of the opportunity:</a:t>
            </a:r>
          </a:p>
        </p:txBody>
      </p:sp>
    </p:spTree>
    <p:extLst>
      <p:ext uri="{BB962C8B-B14F-4D97-AF65-F5344CB8AC3E}">
        <p14:creationId xmlns:p14="http://schemas.microsoft.com/office/powerpoint/2010/main" val="2840163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17414">
                                            <p:txEl>
                                              <p:pRg st="1" end="1"/>
                                            </p:txEl>
                                          </p:spTgt>
                                        </p:tgtEl>
                                        <p:attrNameLst>
                                          <p:attrName>style.visibility</p:attrName>
                                        </p:attrNameLst>
                                      </p:cBhvr>
                                      <p:to>
                                        <p:strVal val="visible"/>
                                      </p:to>
                                    </p:set>
                                    <p:animEffect transition="in" filter="fade">
                                      <p:cBhvr>
                                        <p:cTn id="11" dur="2000"/>
                                        <p:tgtEl>
                                          <p:spTgt spid="17414">
                                            <p:txEl>
                                              <p:pRg st="1" end="1"/>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17414">
                                            <p:txEl>
                                              <p:pRg st="3" end="3"/>
                                            </p:txEl>
                                          </p:spTgt>
                                        </p:tgtEl>
                                        <p:attrNameLst>
                                          <p:attrName>style.visibility</p:attrName>
                                        </p:attrNameLst>
                                      </p:cBhvr>
                                      <p:to>
                                        <p:strVal val="visible"/>
                                      </p:to>
                                    </p:set>
                                    <p:animEffect transition="in" filter="fade">
                                      <p:cBhvr>
                                        <p:cTn id="15" dur="2000"/>
                                        <p:tgtEl>
                                          <p:spTgt spid="17414">
                                            <p:txEl>
                                              <p:pRg st="3" end="3"/>
                                            </p:txEl>
                                          </p:spTgt>
                                        </p:tgtEl>
                                      </p:cBhvr>
                                    </p:animEffect>
                                  </p:childTnLst>
                                </p:cTn>
                              </p:par>
                            </p:childTnLst>
                          </p:cTn>
                        </p:par>
                        <p:par>
                          <p:cTn id="16" fill="hold" nodeType="afterGroup">
                            <p:stCondLst>
                              <p:cond delay="6000"/>
                            </p:stCondLst>
                            <p:childTnLst>
                              <p:par>
                                <p:cTn id="17" presetID="10" presetClass="entr" presetSubtype="0" fill="hold" nodeType="afterEffect">
                                  <p:stCondLst>
                                    <p:cond delay="0"/>
                                  </p:stCondLst>
                                  <p:childTnLst>
                                    <p:set>
                                      <p:cBhvr>
                                        <p:cTn id="18" dur="1" fill="hold">
                                          <p:stCondLst>
                                            <p:cond delay="0"/>
                                          </p:stCondLst>
                                        </p:cTn>
                                        <p:tgtEl>
                                          <p:spTgt spid="17414">
                                            <p:txEl>
                                              <p:pRg st="5" end="5"/>
                                            </p:txEl>
                                          </p:spTgt>
                                        </p:tgtEl>
                                        <p:attrNameLst>
                                          <p:attrName>style.visibility</p:attrName>
                                        </p:attrNameLst>
                                      </p:cBhvr>
                                      <p:to>
                                        <p:strVal val="visible"/>
                                      </p:to>
                                    </p:set>
                                    <p:animEffect transition="in" filter="fade">
                                      <p:cBhvr>
                                        <p:cTn id="19" dur="2000"/>
                                        <p:tgtEl>
                                          <p:spTgt spid="1741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04800" y="1447800"/>
            <a:ext cx="8229600" cy="819150"/>
          </a:xfrm>
        </p:spPr>
        <p:txBody>
          <a:bodyPr>
            <a:normAutofit fontScale="90000"/>
          </a:bodyPr>
          <a:lstStyle/>
          <a:p>
            <a:pPr algn="l" eaLnBrk="1" fontAlgn="auto" hangingPunct="1">
              <a:spcAft>
                <a:spcPts val="0"/>
              </a:spcAft>
              <a:defRPr/>
            </a:pPr>
            <a:r>
              <a:rPr lang="en-IN" b="1" dirty="0" smtClean="0">
                <a:solidFill>
                  <a:srgbClr val="C00000"/>
                </a:solidFill>
              </a:rPr>
              <a:t>Develop a business Plan</a:t>
            </a:r>
            <a:r>
              <a:rPr lang="en-US" dirty="0" smtClean="0">
                <a:solidFill>
                  <a:srgbClr val="C00000"/>
                </a:solidFill>
              </a:rPr>
              <a:t/>
            </a:r>
            <a:br>
              <a:rPr lang="en-US" dirty="0" smtClean="0">
                <a:solidFill>
                  <a:srgbClr val="C00000"/>
                </a:solidFill>
              </a:rPr>
            </a:br>
            <a:endParaRPr lang="en-US" dirty="0" smtClean="0">
              <a:solidFill>
                <a:srgbClr val="C00000"/>
              </a:solidFill>
            </a:endParaRPr>
          </a:p>
        </p:txBody>
      </p:sp>
      <p:sp>
        <p:nvSpPr>
          <p:cNvPr id="18435" name="Content Placeholder 2"/>
          <p:cNvSpPr>
            <a:spLocks noGrp="1"/>
          </p:cNvSpPr>
          <p:nvPr>
            <p:ph idx="1"/>
          </p:nvPr>
        </p:nvSpPr>
        <p:spPr>
          <a:xfrm>
            <a:off x="457200" y="2133600"/>
            <a:ext cx="8229600" cy="3810000"/>
          </a:xfrm>
        </p:spPr>
        <p:txBody>
          <a:bodyPr/>
          <a:lstStyle/>
          <a:p>
            <a:pPr algn="just" eaLnBrk="1" hangingPunct="1"/>
            <a:r>
              <a:rPr lang="en-IN" sz="2000" dirty="0" smtClean="0">
                <a:solidFill>
                  <a:srgbClr val="002060"/>
                </a:solidFill>
              </a:rPr>
              <a:t>A good business plan develops in order to catch the defined opportunity.</a:t>
            </a:r>
          </a:p>
          <a:p>
            <a:pPr algn="just" eaLnBrk="1" hangingPunct="1">
              <a:buFont typeface="Wingdings 2" pitchFamily="18" charset="2"/>
              <a:buNone/>
            </a:pPr>
            <a:endParaRPr lang="en-IN" sz="2000" dirty="0" smtClean="0">
              <a:solidFill>
                <a:srgbClr val="002060"/>
              </a:solidFill>
            </a:endParaRPr>
          </a:p>
          <a:p>
            <a:pPr algn="just" eaLnBrk="1" hangingPunct="1"/>
            <a:r>
              <a:rPr lang="en-IN" sz="2000" dirty="0" smtClean="0">
                <a:solidFill>
                  <a:srgbClr val="002060"/>
                </a:solidFill>
              </a:rPr>
              <a:t>Business plan helps the entrepreneur in developing framework of activities, arranging finance and other inputs, selecting appropriate production technology, and securing clearance from the government and successfully managing the resulting venture</a:t>
            </a:r>
            <a:r>
              <a:rPr lang="en-IN" dirty="0" smtClean="0">
                <a:solidFill>
                  <a:srgbClr val="002060"/>
                </a:solidFill>
              </a:rPr>
              <a:t>.</a:t>
            </a:r>
            <a:endParaRPr lang="en-US" dirty="0" smtClean="0">
              <a:solidFill>
                <a:srgbClr val="002060"/>
              </a:solidFill>
            </a:endParaRPr>
          </a:p>
          <a:p>
            <a:pPr eaLnBrk="1" hangingPunct="1"/>
            <a:endParaRPr lang="en-US" dirty="0" smtClean="0">
              <a:solidFill>
                <a:srgbClr val="002060"/>
              </a:solidFill>
            </a:endParaRPr>
          </a:p>
        </p:txBody>
      </p:sp>
      <p:sp>
        <p:nvSpPr>
          <p:cNvPr id="7" name="Rectangle 6"/>
          <p:cNvSpPr/>
          <p:nvPr/>
        </p:nvSpPr>
        <p:spPr>
          <a:xfrm>
            <a:off x="3352800" y="228600"/>
            <a:ext cx="2519363" cy="369888"/>
          </a:xfrm>
          <a:prstGeom prst="rect">
            <a:avLst/>
          </a:prstGeom>
        </p:spPr>
        <p:txBody>
          <a:bodyPr>
            <a:spAutoFit/>
          </a:bodyPr>
          <a:lstStyle/>
          <a:p>
            <a:pPr>
              <a:defRPr/>
            </a:pPr>
            <a:r>
              <a:rPr lang="en-IN" b="1" dirty="0">
                <a:solidFill>
                  <a:schemeClr val="accent6">
                    <a:lumMod val="75000"/>
                  </a:schemeClr>
                </a:solidFill>
                <a:latin typeface="Arial" pitchFamily="34" charset="0"/>
                <a:cs typeface="Arial" pitchFamily="34" charset="0"/>
              </a:rPr>
              <a:t>Setting up Enterprise</a:t>
            </a:r>
            <a:endParaRPr lang="en-US" dirty="0"/>
          </a:p>
        </p:txBody>
      </p:sp>
    </p:spTree>
    <p:extLst>
      <p:ext uri="{BB962C8B-B14F-4D97-AF65-F5344CB8AC3E}">
        <p14:creationId xmlns:p14="http://schemas.microsoft.com/office/powerpoint/2010/main" val="15145114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18435">
                                            <p:txEl>
                                              <p:pRg st="0" end="0"/>
                                            </p:txEl>
                                          </p:spTgt>
                                        </p:tgtEl>
                                        <p:attrNameLst>
                                          <p:attrName>style.visibility</p:attrName>
                                        </p:attrNameLst>
                                      </p:cBhvr>
                                      <p:to>
                                        <p:strVal val="visible"/>
                                      </p:to>
                                    </p:set>
                                    <p:animEffect transition="in" filter="fade">
                                      <p:cBhvr>
                                        <p:cTn id="11" dur="2000"/>
                                        <p:tgtEl>
                                          <p:spTgt spid="18435">
                                            <p:txEl>
                                              <p:pRg st="0" end="0"/>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Effect transition="in" filter="fade">
                                      <p:cBhvr>
                                        <p:cTn id="15" dur="20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1591</Words>
  <Application>Microsoft Office PowerPoint</Application>
  <PresentationFormat>On-screen Show (4:3)</PresentationFormat>
  <Paragraphs>282</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Technical Aspects of SMEs</vt:lpstr>
      <vt:lpstr>Content</vt:lpstr>
      <vt:lpstr>Introduction</vt:lpstr>
      <vt:lpstr>Definition of MSMEs</vt:lpstr>
      <vt:lpstr>SMEs in India</vt:lpstr>
      <vt:lpstr>STATUS OF SMEs IN INDIA </vt:lpstr>
      <vt:lpstr>Setting up Enterprises</vt:lpstr>
      <vt:lpstr>  </vt:lpstr>
      <vt:lpstr>Develop a business Plan </vt:lpstr>
      <vt:lpstr>Determine the Resources Required </vt:lpstr>
      <vt:lpstr>Implementation and management of the enterprises  </vt:lpstr>
      <vt:lpstr>Reasons behind growth in SME business</vt:lpstr>
      <vt:lpstr>PowerPoint Presentation</vt:lpstr>
      <vt:lpstr>Project Selection</vt:lpstr>
      <vt:lpstr>Technology and machinery</vt:lpstr>
      <vt:lpstr>Arranging Finance</vt:lpstr>
      <vt:lpstr>Unit Development</vt:lpstr>
      <vt:lpstr>Filing of Entrepreneurs’ Memorandum </vt:lpstr>
      <vt:lpstr>Approvals</vt:lpstr>
      <vt:lpstr>Clearances</vt:lpstr>
      <vt:lpstr>Quality Certification </vt:lpstr>
      <vt:lpstr>Let Us Sum Up </vt:lpstr>
      <vt:lpstr>PowerPoint Presentation</vt:lpstr>
      <vt:lpstr>MAJOR INDIAN GOVERNMENT INITIATIVES PROMOTING R&amp;D AGENCY – INDUSTRY PARTNERSHIP</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Technical Aspects of SSI Units</dc:title>
  <dc:creator>Manish</dc:creator>
  <cp:lastModifiedBy>Manish</cp:lastModifiedBy>
  <cp:revision>10</cp:revision>
  <dcterms:created xsi:type="dcterms:W3CDTF">2018-12-03T20:45:37Z</dcterms:created>
  <dcterms:modified xsi:type="dcterms:W3CDTF">2018-12-03T21:40:57Z</dcterms:modified>
</cp:coreProperties>
</file>