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0" r:id="rId3"/>
    <p:sldId id="275" r:id="rId4"/>
    <p:sldId id="301" r:id="rId5"/>
    <p:sldId id="295" r:id="rId6"/>
    <p:sldId id="304" r:id="rId7"/>
    <p:sldId id="300" r:id="rId8"/>
    <p:sldId id="273" r:id="rId9"/>
    <p:sldId id="274" r:id="rId10"/>
    <p:sldId id="305" r:id="rId11"/>
    <p:sldId id="270" r:id="rId12"/>
    <p:sldId id="272" r:id="rId13"/>
    <p:sldId id="269" r:id="rId14"/>
    <p:sldId id="292" r:id="rId15"/>
    <p:sldId id="268" r:id="rId16"/>
    <p:sldId id="293" r:id="rId17"/>
    <p:sldId id="267" r:id="rId18"/>
    <p:sldId id="281" r:id="rId19"/>
    <p:sldId id="282" r:id="rId20"/>
    <p:sldId id="291" r:id="rId21"/>
    <p:sldId id="294" r:id="rId22"/>
    <p:sldId id="30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06" autoAdjust="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F86C5-28FE-4370-86F2-605F12A944F1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DF3D5-D35C-4F96-955B-6E559D5E5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122DF-2CF0-4D3A-B52D-72BFE2E7AFBE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CA83B09-66A7-41A6-84AD-1900C77CCE6A}" type="datetime1">
              <a:rPr lang="en-IN" smtClean="0"/>
              <a:pPr/>
              <a:t>29-11-2018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84791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7ACFB-ACD5-48C4-AB56-BC7858EA3CCD}" type="slidenum">
              <a:rPr lang="en-IN" smtClean="0"/>
              <a:pPr/>
              <a:t>14</a:t>
            </a:fld>
            <a:endParaRPr lang="en-IN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IN" sz="1000" dirty="0" smtClean="0"/>
              <a:t>Note: (1) The maximum cost of the project/unit admissible under manufacturing sector is Rs.</a:t>
            </a:r>
          </a:p>
          <a:p>
            <a:pPr eaLnBrk="1" hangingPunct="1"/>
            <a:r>
              <a:rPr lang="en-IN" sz="1000" dirty="0" smtClean="0"/>
              <a:t>25 lakh.</a:t>
            </a:r>
          </a:p>
          <a:p>
            <a:pPr eaLnBrk="1" hangingPunct="1"/>
            <a:r>
              <a:rPr lang="en-IN" sz="1000" dirty="0" smtClean="0"/>
              <a:t>(2) The maximum cost of the project/unit admissible under business/service sector is</a:t>
            </a:r>
          </a:p>
          <a:p>
            <a:pPr eaLnBrk="1" hangingPunct="1"/>
            <a:r>
              <a:rPr lang="en-IN" sz="1000" dirty="0" smtClean="0"/>
              <a:t>Rs. 10 lakh.</a:t>
            </a:r>
          </a:p>
          <a:p>
            <a:pPr eaLnBrk="1" hangingPunct="1"/>
            <a:r>
              <a:rPr lang="en-IN" sz="1000" dirty="0" smtClean="0"/>
              <a:t>(3) The balance amount of the total project cost will be provided by Banks as term loan</a:t>
            </a:r>
          </a:p>
          <a:p>
            <a:pPr eaLnBrk="1" hangingPunct="1"/>
            <a:r>
              <a:rPr lang="en-IN" sz="1000" dirty="0" smtClean="0"/>
              <a:t>Note: (1) The maximum cost of the project/unit admissible under manufacturing sector is Rs.</a:t>
            </a:r>
          </a:p>
          <a:p>
            <a:pPr eaLnBrk="1" hangingPunct="1"/>
            <a:r>
              <a:rPr lang="en-IN" sz="1000" dirty="0" smtClean="0"/>
              <a:t>25 lakh.</a:t>
            </a:r>
          </a:p>
          <a:p>
            <a:pPr eaLnBrk="1" hangingPunct="1"/>
            <a:r>
              <a:rPr lang="en-IN" sz="1000" dirty="0" smtClean="0"/>
              <a:t>(2) The maximum cost of the project/unit admissible under business/service sector is</a:t>
            </a:r>
          </a:p>
          <a:p>
            <a:pPr eaLnBrk="1" hangingPunct="1"/>
            <a:r>
              <a:rPr lang="en-IN" sz="1000" dirty="0" smtClean="0"/>
              <a:t>Rs. 10 lakh.</a:t>
            </a:r>
          </a:p>
          <a:p>
            <a:pPr eaLnBrk="1" hangingPunct="1"/>
            <a:r>
              <a:rPr lang="en-IN" sz="1000" dirty="0" smtClean="0"/>
              <a:t>(3) The balance amount of the total project cost will be provided by Banks as term loan</a:t>
            </a:r>
          </a:p>
          <a:p>
            <a:pPr eaLnBrk="1" hangingPunct="1"/>
            <a:r>
              <a:rPr lang="en-IN" sz="1000" dirty="0" smtClean="0"/>
              <a:t>Note: (1) The maximum cost of the project/unit admissible under manufacturing sector is Rs.</a:t>
            </a:r>
          </a:p>
          <a:p>
            <a:pPr eaLnBrk="1" hangingPunct="1"/>
            <a:r>
              <a:rPr lang="en-IN" sz="1000" dirty="0" smtClean="0"/>
              <a:t>25 lakh.</a:t>
            </a:r>
          </a:p>
          <a:p>
            <a:pPr eaLnBrk="1" hangingPunct="1"/>
            <a:r>
              <a:rPr lang="en-IN" sz="1000" dirty="0" smtClean="0"/>
              <a:t>(2) The maximum cost of the project/unit admissible under business/service sector is</a:t>
            </a:r>
          </a:p>
          <a:p>
            <a:pPr eaLnBrk="1" hangingPunct="1"/>
            <a:r>
              <a:rPr lang="en-IN" sz="1000" dirty="0" smtClean="0"/>
              <a:t>Rs. 10 lakh.</a:t>
            </a:r>
          </a:p>
          <a:p>
            <a:pPr eaLnBrk="1" hangingPunct="1"/>
            <a:r>
              <a:rPr lang="en-IN" sz="1000" dirty="0" smtClean="0"/>
              <a:t>(3) The balance amount of the total project cost will be provided by Banks as term loan</a:t>
            </a:r>
          </a:p>
          <a:p>
            <a:pPr eaLnBrk="1" hangingPunct="1"/>
            <a:r>
              <a:rPr lang="en-IN" sz="1000" dirty="0" smtClean="0"/>
              <a:t>Note: (1) The maximum cost of the project/unit admissible under manufacturing sector is Rs.</a:t>
            </a:r>
          </a:p>
          <a:p>
            <a:pPr eaLnBrk="1" hangingPunct="1"/>
            <a:r>
              <a:rPr lang="en-IN" sz="1000" dirty="0" smtClean="0"/>
              <a:t>25 lakh.</a:t>
            </a:r>
          </a:p>
          <a:p>
            <a:pPr eaLnBrk="1" hangingPunct="1"/>
            <a:r>
              <a:rPr lang="en-IN" sz="1000" dirty="0" smtClean="0"/>
              <a:t>(2) The maximum cost of the project/unit admissible under business/service sector is</a:t>
            </a:r>
          </a:p>
          <a:p>
            <a:pPr eaLnBrk="1" hangingPunct="1"/>
            <a:r>
              <a:rPr lang="en-IN" sz="1000" dirty="0" smtClean="0"/>
              <a:t>Rs. 10 lakh.</a:t>
            </a:r>
          </a:p>
          <a:p>
            <a:pPr eaLnBrk="1" hangingPunct="1"/>
            <a:r>
              <a:rPr lang="en-IN" sz="1000" dirty="0" smtClean="0"/>
              <a:t>(3) The balance amount of the total project cost will be provided by Banks as term loan</a:t>
            </a:r>
          </a:p>
          <a:p>
            <a:pPr eaLnBrk="1" hangingPunct="1"/>
            <a:endParaRPr lang="en-IN" sz="10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C2630C-CE9F-48ED-BBB5-10C7EA1869C4}" type="slidenum">
              <a:rPr lang="en-US"/>
              <a:pPr/>
              <a:t>22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20382-A7DC-4930-9DC6-D9964EB48CD7}" type="datetime1">
              <a:rPr lang="en-IN"/>
              <a:pPr>
                <a:defRPr/>
              </a:pPr>
              <a:t>29-11-2018</a:t>
            </a:fld>
            <a:endParaRPr lang="en-I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D94D7-7132-4DCE-8A70-A3C7CD8ED0E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blog.ipleaders.in/wp-content/uploads/2016/09/images-5.jpe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msme.gov.in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SR%20in%20India%20flyer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mailto:rkgupta1949@hot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5181600"/>
          </a:xfrm>
          <a:solidFill>
            <a:srgbClr val="FFFF00"/>
          </a:solidFill>
          <a:ln w="381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en-US" sz="6700" b="1" dirty="0" smtClean="0">
                <a:solidFill>
                  <a:srgbClr val="FF0000"/>
                </a:solidFill>
                <a:latin typeface="Arial Black" pitchFamily="34" charset="0"/>
              </a:rPr>
              <a:t>PLANNING A </a:t>
            </a:r>
            <a:r>
              <a:rPr lang="en-US" sz="6700" b="1" dirty="0" smtClean="0">
                <a:solidFill>
                  <a:srgbClr val="7030A0"/>
                </a:solidFill>
                <a:latin typeface="Arial Black" pitchFamily="34" charset="0"/>
              </a:rPr>
              <a:t>SMALL SCALE </a:t>
            </a:r>
            <a:r>
              <a:rPr lang="en-US" sz="6700" b="1" dirty="0" smtClean="0">
                <a:solidFill>
                  <a:srgbClr val="FF0000"/>
                </a:solidFill>
                <a:latin typeface="Arial Black" pitchFamily="34" charset="0"/>
              </a:rPr>
              <a:t>INDUSTRY</a:t>
            </a:r>
            <a:endParaRPr lang="en-US" sz="67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133600" y="5638800"/>
            <a:ext cx="6400800" cy="914400"/>
          </a:xfrm>
          <a:solidFill>
            <a:srgbClr val="00B050"/>
          </a:solidFill>
          <a:ln w="38100">
            <a:solidFill>
              <a:srgbClr val="FFFF00"/>
            </a:solidFill>
          </a:ln>
        </p:spPr>
        <p:txBody>
          <a:bodyPr>
            <a:normAutofit fontScale="85000" lnSpcReduction="1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</a:rPr>
              <a:t>R.K.GUPTA</a:t>
            </a:r>
          </a:p>
          <a:p>
            <a:pPr algn="l"/>
            <a:r>
              <a:rPr lang="en-US" b="1" dirty="0" err="1" smtClean="0">
                <a:solidFill>
                  <a:schemeClr val="bg1"/>
                </a:solidFill>
              </a:rPr>
              <a:t>B.Com</a:t>
            </a:r>
            <a:r>
              <a:rPr lang="en-US" b="1" dirty="0" smtClean="0">
                <a:solidFill>
                  <a:schemeClr val="bg1"/>
                </a:solidFill>
              </a:rPr>
              <a:t> (</a:t>
            </a:r>
            <a:r>
              <a:rPr lang="en-US" b="1" dirty="0" err="1" smtClean="0">
                <a:solidFill>
                  <a:schemeClr val="bg1"/>
                </a:solidFill>
              </a:rPr>
              <a:t>Hons</a:t>
            </a:r>
            <a:r>
              <a:rPr lang="en-US" b="1" dirty="0" smtClean="0">
                <a:solidFill>
                  <a:schemeClr val="bg1"/>
                </a:solidFill>
              </a:rPr>
              <a:t>); CAIIB; AIB (London); LL.B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NEXT STEPS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ln w="38100"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 marL="1714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800" dirty="0" smtClean="0"/>
              <a:t>Constitution of firm</a:t>
            </a:r>
          </a:p>
          <a:p>
            <a:pPr marL="1143000" lvl="3" indent="-514350">
              <a:lnSpc>
                <a:spcPct val="12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sz="2800" dirty="0" smtClean="0"/>
              <a:t>Proprietor </a:t>
            </a:r>
          </a:p>
          <a:p>
            <a:pPr marL="1143000" lvl="3" indent="-514350">
              <a:lnSpc>
                <a:spcPct val="12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sz="2800" dirty="0" smtClean="0"/>
              <a:t>Partner</a:t>
            </a:r>
          </a:p>
          <a:p>
            <a:pPr marL="1143000" lvl="3" indent="-514350">
              <a:lnSpc>
                <a:spcPct val="12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sz="2800" dirty="0" smtClean="0"/>
              <a:t>OPC</a:t>
            </a:r>
          </a:p>
          <a:p>
            <a:pPr marL="1143000" lvl="3" indent="-514350">
              <a:lnSpc>
                <a:spcPct val="12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sz="2800" dirty="0" smtClean="0"/>
              <a:t>LLP</a:t>
            </a:r>
          </a:p>
          <a:p>
            <a:pPr marL="1143000" lvl="3" indent="-514350">
              <a:lnSpc>
                <a:spcPct val="12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sz="2800" dirty="0" smtClean="0"/>
              <a:t>PVT Ltd</a:t>
            </a:r>
          </a:p>
          <a:p>
            <a:pPr marL="1143000" lvl="3" indent="-514350">
              <a:lnSpc>
                <a:spcPct val="12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sz="2800" dirty="0" smtClean="0"/>
              <a:t>Public Ltd</a:t>
            </a:r>
          </a:p>
          <a:p>
            <a:pPr marL="1714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800" dirty="0" smtClean="0"/>
              <a:t>Location: where the </a:t>
            </a:r>
            <a:r>
              <a:rPr lang="en-US" sz="2800" dirty="0" err="1" smtClean="0"/>
              <a:t>labour</a:t>
            </a:r>
            <a:r>
              <a:rPr lang="en-US" sz="2800" dirty="0" smtClean="0"/>
              <a:t> is available in abundance.</a:t>
            </a:r>
          </a:p>
          <a:p>
            <a:pPr marL="1714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800" dirty="0" smtClean="0"/>
              <a:t>Capital: It is scarce and not available easily. 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pPr marL="971550" lvl="1" indent="-514350" algn="ctr"/>
            <a:r>
              <a:rPr lang="en-US" sz="2800" b="1" dirty="0" smtClean="0">
                <a:solidFill>
                  <a:srgbClr val="FF0000"/>
                </a:solidFill>
              </a:rPr>
              <a:t>Registration under </a:t>
            </a:r>
            <a:r>
              <a:rPr lang="en-US" sz="2800" b="1" dirty="0" err="1" smtClean="0">
                <a:solidFill>
                  <a:srgbClr val="FF0000"/>
                </a:solidFill>
              </a:rPr>
              <a:t>Udyog</a:t>
            </a:r>
            <a:r>
              <a:rPr lang="en-US" sz="2800" b="1" dirty="0" smtClean="0">
                <a:solidFill>
                  <a:srgbClr val="FF0000"/>
                </a:solidFill>
              </a:rPr>
              <a:t> Aadhaar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https://online-udyogaadhaar.com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Aadhaar Number</a:t>
            </a:r>
            <a:r>
              <a:rPr lang="en-US" sz="2000" b="1" dirty="0" smtClean="0"/>
              <a:t>:</a:t>
            </a:r>
            <a:r>
              <a:rPr lang="en-US" sz="2000" dirty="0" smtClean="0"/>
              <a:t> Fill 12 digit Aadhaar number issued to the applicant in the appropriate field.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Name of Applicant</a:t>
            </a:r>
            <a:r>
              <a:rPr lang="en-US" sz="2000" b="1" dirty="0" smtClean="0"/>
              <a:t>:</a:t>
            </a:r>
            <a:r>
              <a:rPr lang="en-US" sz="2000" dirty="0" smtClean="0"/>
              <a:t> Fill name of Applicant as mentioned on the Aadhaar Card.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Social Category</a:t>
            </a:r>
            <a:r>
              <a:rPr lang="en-US" sz="2000" b="1" dirty="0" smtClean="0"/>
              <a:t>:</a:t>
            </a:r>
            <a:r>
              <a:rPr lang="en-US" sz="2000" dirty="0" smtClean="0"/>
              <a:t> Social Category of applicant from the given options.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Gender:</a:t>
            </a:r>
            <a:r>
              <a:rPr lang="en-US" sz="2000" dirty="0" smtClean="0">
                <a:solidFill>
                  <a:srgbClr val="FF0000"/>
                </a:solidFill>
              </a:rPr>
              <a:t> </a:t>
            </a:r>
            <a:r>
              <a:rPr lang="en-US" sz="2000" dirty="0" smtClean="0"/>
              <a:t>Select the gender from provided option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Physically Handicapped</a:t>
            </a:r>
            <a:r>
              <a:rPr lang="en-US" sz="2000" b="1" dirty="0" smtClean="0"/>
              <a:t>:</a:t>
            </a:r>
            <a:r>
              <a:rPr lang="en-US" sz="2000" dirty="0" smtClean="0"/>
              <a:t> Select the status from provided options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Name of Enterprise / Business</a:t>
            </a:r>
            <a:r>
              <a:rPr lang="en-US" sz="2000" b="1" dirty="0" smtClean="0"/>
              <a:t>:</a:t>
            </a:r>
            <a:r>
              <a:rPr lang="en-US" sz="2000" dirty="0" smtClean="0"/>
              <a:t> Fill the name of Business / Enterprise which will get printed on MSME Certificate.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Type of Organization</a:t>
            </a:r>
            <a:r>
              <a:rPr lang="en-US" sz="2000" b="1" dirty="0" smtClean="0"/>
              <a:t>:</a:t>
            </a:r>
            <a:r>
              <a:rPr lang="en-US" sz="2000" dirty="0" smtClean="0"/>
              <a:t> Select the type of organization from the given options which will get printed on MSME Certificate.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PAN:</a:t>
            </a:r>
            <a:r>
              <a:rPr lang="en-US" sz="2000" b="1" dirty="0" smtClean="0"/>
              <a:t> </a:t>
            </a:r>
            <a:r>
              <a:rPr lang="en-US" sz="2000" dirty="0" smtClean="0"/>
              <a:t>Fill 10 Digit PAN Number in case of </a:t>
            </a:r>
            <a:r>
              <a:rPr lang="en-US" sz="2000" b="1" dirty="0" smtClean="0">
                <a:solidFill>
                  <a:srgbClr val="FF0000"/>
                </a:solidFill>
              </a:rPr>
              <a:t>Limited Liability Partnership / Co-operative Society / Private Limited / Public Limited. </a:t>
            </a:r>
            <a:r>
              <a:rPr lang="en-US" sz="2000" b="1" dirty="0" smtClean="0">
                <a:solidFill>
                  <a:srgbClr val="00B050"/>
                </a:solidFill>
              </a:rPr>
              <a:t>PAN Number is optional in case of Proprietorship Firm / Hindu Undivided Family / Partnership Firm / Self Help Group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Location of Plant</a:t>
            </a:r>
            <a:r>
              <a:rPr lang="en-US" sz="2000" b="1" dirty="0" smtClean="0"/>
              <a:t>: </a:t>
            </a:r>
            <a:r>
              <a:rPr lang="en-US" sz="2000" dirty="0" smtClean="0"/>
              <a:t>Please fill the location address properly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Office Address</a:t>
            </a:r>
            <a:r>
              <a:rPr lang="en-US" sz="2000" b="1" dirty="0" smtClean="0"/>
              <a:t>: </a:t>
            </a:r>
            <a:r>
              <a:rPr lang="en-US" sz="2000" dirty="0" smtClean="0"/>
              <a:t>Please provide office address, if address other than plant location.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Registration under </a:t>
            </a:r>
            <a:r>
              <a:rPr lang="en-US" sz="2800" b="1" dirty="0" err="1" smtClean="0">
                <a:solidFill>
                  <a:srgbClr val="FF0000"/>
                </a:solidFill>
              </a:rPr>
              <a:t>Udyog</a:t>
            </a:r>
            <a:r>
              <a:rPr lang="en-US" sz="2800" b="1" dirty="0" smtClean="0">
                <a:solidFill>
                  <a:srgbClr val="FF0000"/>
                </a:solidFill>
              </a:rPr>
              <a:t> Aadhaar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https://online-udyogaadhaar.com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Mobile No</a:t>
            </a:r>
            <a:r>
              <a:rPr lang="en-US" sz="1800" b="1" dirty="0" smtClean="0"/>
              <a:t>: </a:t>
            </a:r>
            <a:r>
              <a:rPr lang="en-US" sz="1800" dirty="0" smtClean="0"/>
              <a:t>Fill the correct Mobile Number of Applicant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Mail ID:</a:t>
            </a:r>
            <a:r>
              <a:rPr lang="en-US" sz="1800" b="1" dirty="0" smtClean="0"/>
              <a:t> </a:t>
            </a:r>
            <a:r>
              <a:rPr lang="en-US" sz="1800" dirty="0" smtClean="0"/>
              <a:t>Fill the correct Mail ID of Applicant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Date of Commencement of Business</a:t>
            </a:r>
            <a:r>
              <a:rPr lang="en-US" sz="1800" b="1" dirty="0" smtClean="0"/>
              <a:t>: </a:t>
            </a:r>
            <a:r>
              <a:rPr lang="en-US" sz="1800" dirty="0" smtClean="0"/>
              <a:t>Fill the date of Commencement of Business which will get printed on MSME Certificate.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Bank Account Number</a:t>
            </a:r>
            <a:r>
              <a:rPr lang="en-US" sz="1800" b="1" dirty="0" smtClean="0"/>
              <a:t>: </a:t>
            </a:r>
            <a:r>
              <a:rPr lang="en-US" sz="1800" dirty="0" smtClean="0"/>
              <a:t>Fill the Applicant’s bank account number.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Bank IFS Code</a:t>
            </a:r>
            <a:r>
              <a:rPr lang="en-US" sz="1800" b="1" dirty="0" smtClean="0"/>
              <a:t>: </a:t>
            </a:r>
            <a:r>
              <a:rPr lang="en-US" sz="1800" dirty="0" smtClean="0"/>
              <a:t>Fill the Applicant Bank IFS Code. The IFS code is printed on the Cheque Books.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Main Business Activity of Enterprise</a:t>
            </a:r>
            <a:r>
              <a:rPr lang="en-US" sz="1800" b="1" dirty="0" smtClean="0"/>
              <a:t>: </a:t>
            </a:r>
            <a:r>
              <a:rPr lang="en-US" sz="1800" dirty="0" smtClean="0"/>
              <a:t>Select the Main Business activity from the given options (Manufacturing or service).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NIC 2 Digit Code</a:t>
            </a:r>
            <a:r>
              <a:rPr lang="en-US" sz="1800" b="1" dirty="0" smtClean="0"/>
              <a:t>:</a:t>
            </a:r>
            <a:r>
              <a:rPr lang="en-US" sz="1800" dirty="0" smtClean="0"/>
              <a:t> Select the 2 Digit NIC Code from the given options considering your business activity. ( There are 43 codes available with others also)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Additional details about Business</a:t>
            </a:r>
            <a:r>
              <a:rPr lang="en-US" sz="1800" b="1" dirty="0" smtClean="0"/>
              <a:t>: </a:t>
            </a:r>
            <a:r>
              <a:rPr lang="en-US" sz="1800" dirty="0" smtClean="0"/>
              <a:t>Fill Additional details about business. (For example – manufacturing of Food Products, Computer </a:t>
            </a:r>
            <a:r>
              <a:rPr lang="en-US" sz="1800" dirty="0" err="1" smtClean="0"/>
              <a:t>programing</a:t>
            </a:r>
            <a:r>
              <a:rPr lang="en-US" sz="1800" dirty="0" smtClean="0"/>
              <a:t>, Software development)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Number of employees</a:t>
            </a:r>
            <a:r>
              <a:rPr lang="en-US" sz="1800" b="1" dirty="0" smtClean="0"/>
              <a:t>: </a:t>
            </a:r>
            <a:r>
              <a:rPr lang="en-US" sz="1800" dirty="0" smtClean="0"/>
              <a:t>Fill total number of people been employed.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Investment in Plant &amp; Machinery / Equipment</a:t>
            </a:r>
            <a:r>
              <a:rPr lang="en-US" sz="1800" b="1" dirty="0" smtClean="0"/>
              <a:t>: </a:t>
            </a:r>
            <a:r>
              <a:rPr lang="en-US" sz="1800" dirty="0" smtClean="0"/>
              <a:t>Fill the total investment made in Plant, Machinery, and Equipment etc. to start your business.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r>
              <a:rPr lang="en-US" sz="1800" b="1" dirty="0" smtClean="0">
                <a:solidFill>
                  <a:srgbClr val="FF0000"/>
                </a:solidFill>
              </a:rPr>
              <a:t>Attachment:</a:t>
            </a:r>
            <a:r>
              <a:rPr lang="en-US" sz="1800" dirty="0" smtClean="0">
                <a:solidFill>
                  <a:srgbClr val="FF0000"/>
                </a:solidFill>
              </a:rPr>
              <a:t> </a:t>
            </a:r>
            <a:r>
              <a:rPr lang="en-US" sz="1800" dirty="0" smtClean="0"/>
              <a:t>Attach scan copy of Aadhaar card (</a:t>
            </a:r>
            <a:r>
              <a:rPr lang="en-US" sz="1800" dirty="0" err="1" smtClean="0"/>
              <a:t>jpg,png</a:t>
            </a:r>
            <a:r>
              <a:rPr lang="en-US" sz="1800" dirty="0" smtClean="0"/>
              <a:t> file &lt; 200KB</a:t>
            </a:r>
          </a:p>
          <a:p>
            <a:pPr marL="365760" indent="-365760">
              <a:spcBef>
                <a:spcPts val="0"/>
              </a:spcBef>
              <a:buFont typeface="+mj-lt"/>
              <a:buAutoNum type="arabicPeriod" startAt="11"/>
            </a:pP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SUBSIDY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  <a:ln w="38100">
            <a:solidFill>
              <a:srgbClr val="00B050"/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PMEGP</a:t>
            </a:r>
          </a:p>
          <a:p>
            <a:pPr>
              <a:buNone/>
            </a:pPr>
            <a:r>
              <a:rPr lang="en-US" dirty="0" smtClean="0"/>
              <a:t>Rural </a:t>
            </a:r>
            <a:r>
              <a:rPr lang="en-US" dirty="0" err="1" smtClean="0"/>
              <a:t>Godown</a:t>
            </a:r>
            <a:r>
              <a:rPr lang="en-US" dirty="0" smtClean="0"/>
              <a:t>--NABARD</a:t>
            </a:r>
          </a:p>
          <a:p>
            <a:pPr>
              <a:buNone/>
            </a:pPr>
            <a:r>
              <a:rPr lang="en-US" dirty="0" smtClean="0"/>
              <a:t>Cold Storage-NHB</a:t>
            </a:r>
          </a:p>
          <a:p>
            <a:pPr>
              <a:buNone/>
            </a:pPr>
            <a:r>
              <a:rPr lang="en-US" dirty="0" smtClean="0"/>
              <a:t>Warehouse-NABARD</a:t>
            </a:r>
          </a:p>
          <a:p>
            <a:pPr>
              <a:buNone/>
            </a:pPr>
            <a:r>
              <a:rPr lang="en-US" dirty="0" smtClean="0"/>
              <a:t>KVIC</a:t>
            </a:r>
          </a:p>
          <a:p>
            <a:pPr>
              <a:buNone/>
            </a:pPr>
            <a:r>
              <a:rPr lang="en-US" dirty="0" smtClean="0"/>
              <a:t>Registration under DIC--Benefits</a:t>
            </a:r>
          </a:p>
          <a:p>
            <a:pPr>
              <a:buNone/>
            </a:pPr>
            <a:r>
              <a:rPr lang="en-US" dirty="0" smtClean="0"/>
              <a:t>Registration under NSIC—Benefits </a:t>
            </a:r>
          </a:p>
          <a:p>
            <a:pPr lvl="1">
              <a:buNone/>
            </a:pPr>
            <a:r>
              <a:rPr lang="en-US" dirty="0" smtClean="0"/>
              <a:t>Term Loan/Composite Loan or Machinery un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90"/>
          <p:cNvSpPr>
            <a:spLocks noGrp="1" noChangeArrowheads="1"/>
          </p:cNvSpPr>
          <p:nvPr>
            <p:ph type="title"/>
          </p:nvPr>
        </p:nvSpPr>
        <p:spPr>
          <a:xfrm>
            <a:off x="395288" y="188912"/>
            <a:ext cx="8229600" cy="801687"/>
          </a:xfr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IN" sz="2800" b="1" dirty="0" smtClean="0">
                <a:solidFill>
                  <a:srgbClr val="FF0000"/>
                </a:solidFill>
              </a:rPr>
              <a:t>NATURE AND QUANTUM OF FINANCIAL ASSISTANCE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IN" sz="2800" smtClean="0"/>
          </a:p>
        </p:txBody>
      </p:sp>
      <p:graphicFrame>
        <p:nvGraphicFramePr>
          <p:cNvPr id="9348" name="Group 132"/>
          <p:cNvGraphicFramePr>
            <a:graphicFrameLocks noGrp="1"/>
          </p:cNvGraphicFramePr>
          <p:nvPr>
            <p:ph sz="half" idx="2"/>
          </p:nvPr>
        </p:nvGraphicFramePr>
        <p:xfrm>
          <a:off x="228600" y="1066800"/>
          <a:ext cx="8501122" cy="5339388"/>
        </p:xfrm>
        <a:graphic>
          <a:graphicData uri="http://schemas.openxmlformats.org/drawingml/2006/table">
            <a:tbl>
              <a:tblPr/>
              <a:tblGrid>
                <a:gridCol w="3207331"/>
                <a:gridCol w="2807530"/>
                <a:gridCol w="2486261"/>
              </a:tblGrid>
              <a:tr h="1163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Categories of Beneficiaries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under PMEGP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Beneficiary’s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contribution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(of project cost)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Rate of Subsidy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(of project cost)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8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Area (location of project/ unit)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Urban / Rural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Category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15% /  25%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70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Special (including SC /ST  OBC/Minorities/Women/Ex-service-men, Physically-Handicapped/NER/Hill/Border areas etc.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EXAMPLE: cost of project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Margin@10%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Subsidy@25%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Loan from Bank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1,00,000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2,50,000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6,50,000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25%  / 35%</a:t>
                      </a:r>
                      <a:endParaRPr kumimoji="0" lang="en-I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507" name="Date Placeholder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D4E37B3-51F9-49D8-9324-C9545FCD89CD}" type="datetime1">
              <a:rPr lang="en-IN" smtClean="0"/>
              <a:pPr/>
              <a:t>29-11-2018</a:t>
            </a:fld>
            <a:endParaRPr lang="en-IN" smtClean="0"/>
          </a:p>
        </p:txBody>
      </p:sp>
      <p:sp>
        <p:nvSpPr>
          <p:cNvPr id="204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CF731A-2837-469F-B4FB-50654AB3262A}" type="slidenum">
              <a:rPr lang="en-IN" smtClean="0"/>
              <a:pPr/>
              <a:t>14</a:t>
            </a:fld>
            <a:endParaRPr lang="en-IN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PMEGP (COST OF PROJECT)</a:t>
            </a:r>
            <a:endParaRPr lang="en-U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IN" dirty="0" smtClean="0"/>
              <a:t>The maximum cost of the project/unit admissible under manufacturing sector is Rs. 25 </a:t>
            </a:r>
            <a:r>
              <a:rPr lang="en-IN" dirty="0" err="1" smtClean="0"/>
              <a:t>lakh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 maximum cost of the project/unit admissible under business/service sector is Rs. 10 </a:t>
            </a:r>
            <a:r>
              <a:rPr lang="en-IN" dirty="0" err="1" smtClean="0"/>
              <a:t>lakh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 balance amount of the total project cost will be provided by Banks as term loan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Benefits of Registration under NSIC</a:t>
            </a:r>
            <a:endParaRPr lang="en-U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NSIC registers Micro &amp; small Enterprises (MSEs) under Single Point Registration scheme (SPRS) for participation in Government Purchases.</a:t>
            </a:r>
          </a:p>
          <a:p>
            <a:pPr marL="365760" indent="-365760">
              <a:spcBef>
                <a:spcPts val="0"/>
              </a:spcBef>
              <a:buFont typeface="+mj-lt"/>
              <a:buAutoNum type="alphaLcPeriod"/>
            </a:pPr>
            <a:r>
              <a:rPr lang="en-US" sz="1800" dirty="0" smtClean="0"/>
              <a:t>The units registered </a:t>
            </a:r>
            <a:r>
              <a:rPr lang="en-US" sz="1800" b="1" dirty="0" smtClean="0">
                <a:solidFill>
                  <a:srgbClr val="FF0000"/>
                </a:solidFill>
              </a:rPr>
              <a:t>under Single Point Registration Scheme </a:t>
            </a:r>
            <a:r>
              <a:rPr lang="en-US" sz="1800" dirty="0" smtClean="0"/>
              <a:t>of NSIC are eligible to get the benefits under Public Procurement Policy for Micro &amp; Small Enterprises (MSEs) Order 2012 as notified by the Government of India, Ministry of Micro Small &amp; Medium Enterprises, New Delhi vide Gazette Notification dated 23.03.2012.</a:t>
            </a:r>
          </a:p>
          <a:p>
            <a:pPr marL="365760" indent="-365760">
              <a:spcBef>
                <a:spcPts val="0"/>
              </a:spcBef>
              <a:buFont typeface="+mj-lt"/>
              <a:buAutoNum type="alphaLcPeriod"/>
            </a:pPr>
            <a:r>
              <a:rPr lang="en-US" sz="1800" dirty="0" smtClean="0"/>
              <a:t>Issue of the Tender Sets free of cost;</a:t>
            </a:r>
          </a:p>
          <a:p>
            <a:pPr marL="365760" indent="-365760">
              <a:spcBef>
                <a:spcPts val="0"/>
              </a:spcBef>
              <a:buFont typeface="+mj-lt"/>
              <a:buAutoNum type="alphaLcPeriod"/>
            </a:pPr>
            <a:r>
              <a:rPr lang="en-US" sz="1800" dirty="0" smtClean="0"/>
              <a:t>Exemption from payment of Earnest Money Deposit (EMD),</a:t>
            </a:r>
          </a:p>
          <a:p>
            <a:pPr marL="365760" indent="-365760">
              <a:spcBef>
                <a:spcPts val="0"/>
              </a:spcBef>
              <a:buFont typeface="+mj-lt"/>
              <a:buAutoNum type="alphaLcPeriod"/>
            </a:pPr>
            <a:r>
              <a:rPr lang="en-US" sz="1800" dirty="0" smtClean="0"/>
              <a:t>In tender participating MSEs quoting price within price band of L 1+15% shall also be allowed to supply a portion </a:t>
            </a:r>
            <a:r>
              <a:rPr lang="en-US" sz="1800" dirty="0" err="1" smtClean="0"/>
              <a:t>upto</a:t>
            </a:r>
            <a:r>
              <a:rPr lang="en-US" sz="1800" dirty="0" smtClean="0"/>
              <a:t> 20% of requirement by bringing down their price to L1 Price where L1 is non </a:t>
            </a:r>
            <a:r>
              <a:rPr lang="en-US" sz="1800" dirty="0" err="1" smtClean="0"/>
              <a:t>MSEs.</a:t>
            </a:r>
            <a:endParaRPr lang="en-US" sz="1800" dirty="0" smtClean="0"/>
          </a:p>
          <a:p>
            <a:pPr marL="365760" indent="-365760">
              <a:spcBef>
                <a:spcPts val="0"/>
              </a:spcBef>
              <a:buFont typeface="+mj-lt"/>
              <a:buAutoNum type="alphaLcPeriod"/>
            </a:pPr>
            <a:r>
              <a:rPr lang="en-US" sz="1800" dirty="0" smtClean="0"/>
              <a:t>Every Central Ministries/Departments/PSUs shall set an annual goal of minimum 20% of the total annual purchases of the products or services produced or rendered by </a:t>
            </a:r>
            <a:r>
              <a:rPr lang="en-US" sz="1800" dirty="0" err="1" smtClean="0"/>
              <a:t>MSEs.</a:t>
            </a:r>
            <a:r>
              <a:rPr lang="en-US" sz="1800" dirty="0" smtClean="0"/>
              <a:t> Out of annual requirement of 20% procurement from MSEs, 4% is earmarked for units owned by Schedule Caste /Schedule Tribes (as per Order dated 23.03.2012 overall procurement goal shall be mandatory </a:t>
            </a:r>
            <a:r>
              <a:rPr lang="en-US" sz="1800" dirty="0" err="1" smtClean="0"/>
              <a:t>w.e.f</a:t>
            </a:r>
            <a:r>
              <a:rPr lang="en-US" sz="1800" dirty="0" smtClean="0"/>
              <a:t>. 01/04/2015)</a:t>
            </a:r>
          </a:p>
          <a:p>
            <a:pPr marL="365760" indent="-365760">
              <a:spcBef>
                <a:spcPts val="0"/>
              </a:spcBef>
              <a:buFont typeface="+mj-lt"/>
              <a:buAutoNum type="alphaLcPeriod"/>
            </a:pPr>
            <a:r>
              <a:rPr lang="en-US" sz="1800" dirty="0" smtClean="0"/>
              <a:t>In addition to the above, 358 items are also reserved for exclusive purchase from SSI Sector (list are given on its site).</a:t>
            </a:r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FEE REIMBURSEMENT FOR RATING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989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1200"/>
                <a:gridCol w="6248400"/>
              </a:tblGrid>
              <a:tr h="8097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dirty="0"/>
                        <a:t>Turn Over of SSI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dirty="0"/>
                        <a:t>Reimbursement of Fee through NSIC</a:t>
                      </a:r>
                    </a:p>
                  </a:txBody>
                  <a:tcPr marL="76200" marR="76200" marT="76200" marB="76200"/>
                </a:tc>
              </a:tr>
              <a:tr h="1330287">
                <a:tc>
                  <a:txBody>
                    <a:bodyPr/>
                    <a:lstStyle/>
                    <a:p>
                      <a:pPr fontAlgn="t"/>
                      <a:r>
                        <a:rPr lang="en-US" sz="2800" b="1"/>
                        <a:t>Upto Rs 50 Lacs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1" dirty="0"/>
                        <a:t>75% of the fee charged by the rating agency subject to a ceiling Rs. 15,000/-</a:t>
                      </a:r>
                    </a:p>
                  </a:txBody>
                  <a:tcPr marL="76200" marR="76200" marT="76200" marB="76200"/>
                </a:tc>
              </a:tr>
              <a:tr h="1330287">
                <a:tc>
                  <a:txBody>
                    <a:bodyPr/>
                    <a:lstStyle/>
                    <a:p>
                      <a:pPr fontAlgn="t"/>
                      <a:r>
                        <a:rPr lang="en-US" sz="2800" b="1"/>
                        <a:t>Above Rs.50 lacs to Rs.200 lacs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1" dirty="0"/>
                        <a:t>75% of the fee charged by the rating agency subject to a ceiling of Rs.30,000/-</a:t>
                      </a:r>
                    </a:p>
                  </a:txBody>
                  <a:tcPr marL="76200" marR="76200" marT="76200" marB="76200"/>
                </a:tc>
              </a:tr>
              <a:tr h="1330287">
                <a:tc>
                  <a:txBody>
                    <a:bodyPr/>
                    <a:lstStyle/>
                    <a:p>
                      <a:pPr fontAlgn="t"/>
                      <a:r>
                        <a:rPr lang="en-US" sz="2800" b="1"/>
                        <a:t>Above Rs.200 lacs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1" dirty="0"/>
                        <a:t>75% of the fee charged by the rating agency subject to a ceiling of Rs.40,000/-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11175"/>
          </a:xfr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rgbClr val="FF0000"/>
                </a:solidFill>
              </a:rPr>
              <a:t>RATING BY SMERA and its utility</a:t>
            </a:r>
            <a:endParaRPr lang="en-IN" b="1" dirty="0" smtClean="0">
              <a:solidFill>
                <a:srgbClr val="FF0000"/>
              </a:solidFill>
            </a:endParaRPr>
          </a:p>
        </p:txBody>
      </p:sp>
      <p:sp>
        <p:nvSpPr>
          <p:cNvPr id="14341" name="Date Placeholder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ED46DAE-2956-4751-99E0-733ADF524CC8}" type="datetime1">
              <a:rPr lang="en-IN" smtClean="0"/>
              <a:pPr/>
              <a:t>29-11-2018</a:t>
            </a:fld>
            <a:endParaRPr lang="en-IN" smtClean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6C4935-AB25-415C-AFD4-629BD9508358}" type="slidenum">
              <a:rPr lang="en-IN" smtClean="0"/>
              <a:pPr/>
              <a:t>18</a:t>
            </a:fld>
            <a:endParaRPr lang="en-IN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28688"/>
            <a:ext cx="8229600" cy="5429250"/>
          </a:xfrm>
          <a:solidFill>
            <a:schemeClr val="bg1"/>
          </a:solidFill>
          <a:ln w="28575">
            <a:solidFill>
              <a:srgbClr val="0099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 smtClean="0"/>
              <a:t>A rating agency of </a:t>
            </a:r>
            <a:r>
              <a:rPr lang="en-US" sz="2400" b="1" dirty="0" smtClean="0">
                <a:solidFill>
                  <a:srgbClr val="FF0000"/>
                </a:solidFill>
              </a:rPr>
              <a:t>SIDBI and Dun &amp; Bradstreet </a:t>
            </a:r>
            <a:r>
              <a:rPr lang="en-US" sz="2400" dirty="0" smtClean="0"/>
              <a:t>Information Services India Pvt. Ltd  and </a:t>
            </a:r>
            <a:r>
              <a:rPr lang="en-US" sz="2400" b="1" dirty="0" smtClean="0">
                <a:solidFill>
                  <a:srgbClr val="FF0000"/>
                </a:solidFill>
              </a:rPr>
              <a:t>10 public sector banks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Credibility of the MSME unit.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Helps open doors to the corporate sector, especially for MSMEs having a large vendor base.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Facilitates international trade and commerce by building confidence amongst potential trading partners.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Motivates MSMEs in adopting good governance practices for long term benefits.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Serve as a tool for self-evaluation and improvement.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Enables entry in D&amp;B's largest B2B global database of over 230 million business records.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eriod"/>
            </a:pPr>
            <a:r>
              <a:rPr lang="en-US" sz="2400" dirty="0" smtClean="0"/>
              <a:t>Deduction in interest rates</a:t>
            </a:r>
          </a:p>
          <a:p>
            <a:pPr eaLnBrk="1" hangingPunct="1"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  <a:solidFill>
            <a:srgbClr val="FFFF00"/>
          </a:solidFill>
          <a:ln w="28575">
            <a:solidFill>
              <a:srgbClr val="C00000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NATIONAL SMALL INDUSTRIAL CORPORATION (NSIC)—ACCREDITATION 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1DBCA0B-054F-4DA7-B380-CEF388188824}" type="datetime1">
              <a:rPr lang="en-IN" smtClean="0"/>
              <a:pPr/>
              <a:t>29-11-2018</a:t>
            </a:fld>
            <a:endParaRPr lang="en-IN" smtClean="0"/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99B47B-6E45-4B3B-BA98-D60CB58A759D}" type="slidenum">
              <a:rPr lang="en-IN" smtClean="0"/>
              <a:pPr/>
              <a:t>19</a:t>
            </a:fld>
            <a:endParaRPr lang="en-IN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5138738"/>
          </a:xfrm>
          <a:solidFill>
            <a:schemeClr val="bg1"/>
          </a:solidFill>
          <a:ln w="28575">
            <a:solidFill>
              <a:srgbClr val="009900"/>
            </a:solidFill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endParaRPr lang="en-US" sz="2400" dirty="0" smtClean="0"/>
          </a:p>
          <a:p>
            <a:pPr eaLnBrk="1" hangingPunct="1">
              <a:buFontTx/>
              <a:buNone/>
              <a:defRPr/>
            </a:pPr>
            <a:endParaRPr lang="en-US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1" y="1219202"/>
          <a:ext cx="8915399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952"/>
                <a:gridCol w="2425087"/>
                <a:gridCol w="2088760"/>
                <a:gridCol w="383850"/>
                <a:gridCol w="1749750"/>
              </a:tblGrid>
              <a:tr h="653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AIR FARE (TRAVEL)</a:t>
                      </a:r>
                      <a:endParaRPr lang="en-US" sz="2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2000" dirty="0" smtClean="0"/>
                        <a:t>Economy class return fare (for one representative from one enterprise). 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Space rental</a:t>
                      </a:r>
                      <a:endParaRPr lang="en-US" sz="2000" dirty="0"/>
                    </a:p>
                  </a:txBody>
                  <a:tcPr/>
                </a:tc>
              </a:tr>
              <a:tr h="3692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Micro Enterprises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2000" dirty="0" smtClean="0"/>
                        <a:t>85% (95%</a:t>
                      </a:r>
                      <a:r>
                        <a:rPr lang="en-US" sz="2000" baseline="0" dirty="0" smtClean="0"/>
                        <a:t> in case of SC/ST/Women/NE Reg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75% of actual</a:t>
                      </a:r>
                      <a:endParaRPr lang="en-US" sz="2000" dirty="0"/>
                    </a:p>
                  </a:txBody>
                  <a:tcPr/>
                </a:tc>
              </a:tr>
              <a:tr h="3692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Small Enterprises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2000" dirty="0" smtClean="0"/>
                        <a:t>75% (85% </a:t>
                      </a:r>
                      <a:r>
                        <a:rPr lang="en-US" sz="2000" baseline="0" dirty="0" smtClean="0"/>
                        <a:t>in case of SC/ST/Women/NE Reg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60% of actual</a:t>
                      </a:r>
                      <a:endParaRPr lang="en-US" sz="2000" dirty="0"/>
                    </a:p>
                  </a:txBody>
                  <a:tcPr/>
                </a:tc>
              </a:tr>
              <a:tr h="38339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Medium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Enterpris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2000" dirty="0" smtClean="0"/>
                        <a:t>25% (50% </a:t>
                      </a:r>
                      <a:r>
                        <a:rPr lang="en-US" sz="2000" baseline="0" dirty="0" smtClean="0"/>
                        <a:t>in case of SC/ST/Women/NE Reg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25% of actual</a:t>
                      </a:r>
                      <a:endParaRPr lang="en-US" sz="2000" dirty="0"/>
                    </a:p>
                  </a:txBody>
                  <a:tcPr/>
                </a:tc>
              </a:tr>
              <a:tr h="9372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Freight charges for goods transported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2000" dirty="0" smtClean="0"/>
                        <a:t>Rs 25000/- each way and  Rs 37500/- for Latin America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3438">
                <a:tc rowSpan="4"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MAXIMUM  AMOUNT INCLUDING FAIR,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FREIGHT, SPACE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CLASSIFICATION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LATIN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AMERICA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Other Countries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9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Micro Enterprises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Rs 2.40 Lakhs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Rs 2.00 Lakhs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69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Small Enterprises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Rs 2.10 Lakhs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Rs 1.75 Lakhs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69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Medium Enterprises: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Rs 1.25 Lakhs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Rs 1.00 Lakhs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9372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Advertisement, publicity and theme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pavilion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2000" dirty="0" smtClean="0"/>
                        <a:t>20% of the total subsidy admissible under the above four sub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s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57200"/>
            <a:ext cx="6324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5181600"/>
          </a:xfrm>
          <a:solidFill>
            <a:srgbClr val="FFFF00"/>
          </a:solidFill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8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8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8800" b="1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en-US" sz="67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RKG\Desktop\3_0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81000"/>
            <a:ext cx="7772400" cy="2971800"/>
          </a:xfrm>
          <a:prstGeom prst="rect">
            <a:avLst/>
          </a:prstGeom>
          <a:noFill/>
        </p:spPr>
      </p:pic>
      <p:pic>
        <p:nvPicPr>
          <p:cNvPr id="6" name="Picture 5" descr="images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429000"/>
            <a:ext cx="777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Subsidy in case of food processing up gradation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86400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000" dirty="0" smtClean="0"/>
              <a:t>fruits and vegetables, milk products, meat, poultry, fishery, cereal /other consumer food products, oilseed products and other </a:t>
            </a:r>
            <a:r>
              <a:rPr lang="en-US" sz="2000" dirty="0" err="1" smtClean="0"/>
              <a:t>agri</a:t>
            </a:r>
            <a:r>
              <a:rPr lang="en-US" sz="2000" dirty="0" smtClean="0"/>
              <a:t>-horticultural sectors including food flavors, </a:t>
            </a:r>
            <a:r>
              <a:rPr lang="en-US" sz="2000" dirty="0" err="1" smtClean="0"/>
              <a:t>colours</a:t>
            </a:r>
            <a:r>
              <a:rPr lang="en-US" sz="2000" dirty="0" smtClean="0"/>
              <a:t> etc. are covered under the Scheme.  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000" dirty="0" smtClean="0">
                <a:solidFill>
                  <a:srgbClr val="FF0000"/>
                </a:solidFill>
              </a:rPr>
              <a:t>Grant of 25% of the cost of plant &amp; machinery and technical civil works subject to a maximum of Rs.50 lakhs in general</a:t>
            </a:r>
            <a:r>
              <a:rPr lang="en-US" sz="2000" dirty="0" smtClean="0"/>
              <a:t> areas and 33% up to Rs.75 lakh in difficult areas ( Jammu &amp; Kashmir, Himachal Pradesh, </a:t>
            </a:r>
            <a:r>
              <a:rPr lang="en-US" sz="2000" dirty="0" err="1" smtClean="0"/>
              <a:t>Uttarakhand</a:t>
            </a:r>
            <a:r>
              <a:rPr lang="en-US" sz="2000" dirty="0" smtClean="0"/>
              <a:t>, Sikkim, North-Eastern States, Andaman &amp; </a:t>
            </a:r>
            <a:r>
              <a:rPr lang="en-US" sz="2000" dirty="0" err="1" smtClean="0"/>
              <a:t>Nocobar</a:t>
            </a:r>
            <a:r>
              <a:rPr lang="en-US" sz="2000" dirty="0" smtClean="0"/>
              <a:t> </a:t>
            </a:r>
            <a:r>
              <a:rPr lang="en-US" sz="2000" dirty="0" err="1" smtClean="0"/>
              <a:t>Isalands</a:t>
            </a:r>
            <a:r>
              <a:rPr lang="en-US" sz="2000" dirty="0" smtClean="0"/>
              <a:t>, </a:t>
            </a:r>
            <a:r>
              <a:rPr lang="en-US" sz="2000" dirty="0" err="1" smtClean="0"/>
              <a:t>Lakshwadeep</a:t>
            </a:r>
            <a:r>
              <a:rPr lang="en-US" sz="2000" dirty="0" smtClean="0"/>
              <a:t> and Integrated Tribal Development Project (ITDP areas).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000" b="1" dirty="0" smtClean="0"/>
              <a:t>TIFAC- SIDBI Revolving Fund for Technology Innovation-(SRIJAN Scheme) up to Rs 100 </a:t>
            </a:r>
            <a:r>
              <a:rPr lang="en-US" sz="2000" b="1" dirty="0" err="1" smtClean="0"/>
              <a:t>lakhs</a:t>
            </a:r>
            <a:r>
              <a:rPr lang="en-US" sz="2000" b="1" dirty="0" smtClean="0"/>
              <a:t> @ 5% (new technology developed and not commercialized so far)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endParaRPr lang="en-US" sz="2000" dirty="0" smtClean="0"/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OTHER SITE FOR MORE INFORMATION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86400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smtClean="0"/>
              <a:t>http://www. Techsmall.com; 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smtClean="0"/>
              <a:t>http://www.nsic.co.in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smtClean="0"/>
              <a:t>http</a:t>
            </a:r>
            <a:r>
              <a:rPr lang="en-US" smtClean="0"/>
              <a:t>://sidbi.in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http://msme.gov.in</a:t>
            </a:r>
            <a:endParaRPr lang="en-US" dirty="0" smtClean="0"/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dirty="0" smtClean="0"/>
              <a:t>https://www.</a:t>
            </a:r>
            <a:r>
              <a:rPr lang="en-US" b="1" dirty="0" smtClean="0"/>
              <a:t>nabard</a:t>
            </a:r>
            <a:r>
              <a:rPr lang="en-US" dirty="0" smtClean="0"/>
              <a:t>.org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b="1" dirty="0" smtClean="0">
                <a:solidFill>
                  <a:srgbClr val="FF0000"/>
                </a:solidFill>
              </a:rPr>
              <a:t>STATE LEVEL: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DIC, SFC, SIDC etc.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570913" cy="6324600"/>
          </a:xfrm>
          <a:ln w="38100">
            <a:solidFill>
              <a:schemeClr val="bg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800" b="1" dirty="0" smtClean="0"/>
          </a:p>
          <a:p>
            <a:pPr algn="ctr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800" b="1" dirty="0"/>
          </a:p>
          <a:p>
            <a:pPr algn="ctr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800" b="1" dirty="0" smtClean="0"/>
          </a:p>
          <a:p>
            <a:pPr algn="ctr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800" b="1" dirty="0"/>
          </a:p>
          <a:p>
            <a:pPr algn="ctr"/>
            <a:endParaRPr lang="en-US" sz="2800" b="1" dirty="0" smtClean="0">
              <a:solidFill>
                <a:srgbClr val="00589A"/>
              </a:solidFill>
              <a:hlinkClick r:id="rId3" action="ppaction://hlinkpres?slideindex=1&amp;slidetitle="/>
            </a:endParaRPr>
          </a:p>
          <a:p>
            <a:pPr algn="ctr"/>
            <a:endParaRPr lang="en-US" sz="2800" b="1" dirty="0">
              <a:solidFill>
                <a:srgbClr val="00589A"/>
              </a:solidFill>
              <a:hlinkClick r:id="rId3" action="ppaction://hlinkpres?slideindex=1&amp;slidetitle="/>
            </a:endParaRPr>
          </a:p>
          <a:p>
            <a:pPr algn="ctr"/>
            <a:endParaRPr lang="en-US" sz="2800" b="1" dirty="0" smtClean="0">
              <a:solidFill>
                <a:srgbClr val="00589A"/>
              </a:solidFill>
              <a:hlinkClick r:id="rId3" action="ppaction://hlinkpres?slideindex=1&amp;slidetitle="/>
            </a:endParaRPr>
          </a:p>
          <a:p>
            <a:pPr algn="ctr"/>
            <a:endParaRPr lang="en-US" sz="2800" b="1" dirty="0" smtClean="0">
              <a:solidFill>
                <a:srgbClr val="00589A"/>
              </a:solidFill>
              <a:hlinkClick r:id="rId3" action="ppaction://hlinkpres?slideindex=1&amp;slidetitle="/>
            </a:endParaRPr>
          </a:p>
          <a:p>
            <a:pPr algn="ctr"/>
            <a:endParaRPr lang="en-US" sz="2800" b="1" dirty="0">
              <a:solidFill>
                <a:srgbClr val="00589A"/>
              </a:solidFill>
              <a:hlinkClick r:id="rId3" action="ppaction://hlinkpres?slideindex=1&amp;slidetitle="/>
            </a:endParaRPr>
          </a:p>
          <a:p>
            <a:pPr algn="ctr"/>
            <a:endParaRPr lang="en-US" sz="2800" b="1" dirty="0" smtClean="0">
              <a:solidFill>
                <a:srgbClr val="00589A"/>
              </a:solidFill>
              <a:hlinkClick r:id="rId3" action="ppaction://hlinkpres?slideindex=1&amp;slidetitle="/>
            </a:endParaRPr>
          </a:p>
          <a:p>
            <a:pPr algn="ctr"/>
            <a:endParaRPr lang="en-US" sz="2800" b="1" dirty="0" smtClean="0">
              <a:solidFill>
                <a:srgbClr val="00589A"/>
              </a:solidFill>
              <a:hlinkClick r:id="rId3" action="ppaction://hlinkpres?slideindex=1&amp;slidetitle="/>
            </a:endParaRPr>
          </a:p>
          <a:p>
            <a:pPr algn="ctr">
              <a:buNone/>
            </a:pPr>
            <a:endParaRPr lang="en-US" sz="2800" b="1" dirty="0" smtClean="0">
              <a:solidFill>
                <a:srgbClr val="00589A"/>
              </a:solidFill>
              <a:hlinkClick r:id="rId3" action="ppaction://hlinkpres?slideindex=1&amp;slidetitle="/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rgbClr val="00589A"/>
                </a:solidFill>
                <a:hlinkClick r:id="rId3" action="ppaction://hlinkpres?slideindex=1&amp;slidetitle="/>
              </a:rPr>
              <a:t>THANK  YOU FRIENDS</a:t>
            </a:r>
            <a:endParaRPr lang="en-GB" sz="2800" b="1" u="sng" dirty="0" smtClean="0">
              <a:solidFill>
                <a:srgbClr val="00589A"/>
              </a:solidFill>
            </a:endParaRPr>
          </a:p>
          <a:p>
            <a:pPr algn="ctr">
              <a:spcBef>
                <a:spcPts val="0"/>
              </a:spcBef>
              <a:buFont typeface="Wingdings" pitchFamily="2" charset="2"/>
              <a:buNone/>
            </a:pPr>
            <a:r>
              <a:rPr lang="en-GB" sz="2800" b="1" dirty="0" smtClean="0"/>
              <a:t>R.K.GUPTA</a:t>
            </a:r>
            <a:endParaRPr lang="en-GB" sz="2800" b="1" dirty="0"/>
          </a:p>
          <a:p>
            <a:pPr algn="ctr">
              <a:spcBef>
                <a:spcPts val="0"/>
              </a:spcBef>
              <a:buFont typeface="Wingdings" pitchFamily="2" charset="2"/>
              <a:buNone/>
            </a:pPr>
            <a:r>
              <a:rPr lang="en-GB" sz="2800" b="1" dirty="0" smtClean="0">
                <a:hlinkClick r:id="rId4"/>
              </a:rPr>
              <a:t>rkgupta1949@hotmail.com</a:t>
            </a:r>
            <a:endParaRPr lang="en-GB" sz="2800" b="1" dirty="0"/>
          </a:p>
          <a:p>
            <a:pPr algn="ctr"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sz="2800" b="1" dirty="0"/>
          </a:p>
        </p:txBody>
      </p:sp>
      <p:pic>
        <p:nvPicPr>
          <p:cNvPr id="4" name="Picture 6" descr="Lily 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33400" y="228600"/>
            <a:ext cx="8305800" cy="4572000"/>
          </a:xfrm>
          <a:prstGeom prst="rect">
            <a:avLst/>
          </a:prstGeo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9A161-26A6-4225-B42A-AA04AAD623E3}" type="datetime3">
              <a:rPr lang="en-US" smtClean="0"/>
              <a:pPr/>
              <a:t>29 November 2018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8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610600" cy="838200"/>
          </a:xfr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I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EXAMINE YOURSELF  OR THE PROPOSED ENTREPRENEUR. </a:t>
            </a:r>
            <a:br>
              <a:rPr lang="en-IN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IN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DOES HE HAS THE SPIRIT OF AN ENTREPRENEURE?</a:t>
            </a:r>
            <a:endParaRPr lang="en-IN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486400"/>
          </a:xfr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endParaRPr lang="en-IN" sz="2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170940"/>
          <a:ext cx="8610600" cy="5687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6629400"/>
                <a:gridCol w="1524000"/>
              </a:tblGrid>
              <a:tr h="393065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Is your move to turn entrepreneur driven by the need to work on your own idea, your dream?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Yes +1; No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</a:rPr>
                        <a:t> -1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Is making money for yourself, instead of for someone else, your prime goal is starting up?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yes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</a:rPr>
                        <a:t> -1; No +1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Do you think of yourself as being more resilient ( to come out from difficult situation) than the average person?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Yes +1; NO -1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Will you be able to make others believe in your idea &amp; follow you?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Y+1;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no-1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Will you be able to cope without getting a regular pay check for, say, three months running?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Yes +1;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</a:rPr>
                        <a:t>  No -1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Do you find it difficult to work on a chaotic atmosphere?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Yes -1;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 no+1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Do you have an aversion (lethargic  attitude) to pushing sales?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Yes -1;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 no+1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Are you, at the bottom of your heart, afraid of failure?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Yes -1;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 no+1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20420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Do you think your family will support your decision to turn entrepreneur, especially during the difficult times that will inevitably come?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Yes +1;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</a:rPr>
                        <a:t>  No -1</a:t>
                      </a:r>
                      <a:endParaRPr lang="en-IN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3065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If your venture fails, will your qualification and experience be adequate for you to go back to a regular job?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FF0000"/>
                          </a:solidFill>
                        </a:rPr>
                        <a:t>Yes +1;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</a:rPr>
                        <a:t>  No -1</a:t>
                      </a:r>
                      <a:endParaRPr lang="en-IN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570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229600" cy="5867400"/>
          </a:xfrm>
          <a:solidFill>
            <a:srgbClr val="FF0000"/>
          </a:solidFill>
          <a:ln w="38100">
            <a:solidFill>
              <a:srgbClr val="00B050"/>
            </a:solidFill>
          </a:ln>
        </p:spPr>
        <p:txBody>
          <a:bodyPr anchor="ctr">
            <a:normAutofit/>
          </a:bodyPr>
          <a:lstStyle/>
          <a:p>
            <a:r>
              <a:rPr lang="en-IN" sz="5400" b="1" dirty="0" smtClean="0">
                <a:solidFill>
                  <a:schemeClr val="bg1"/>
                </a:solidFill>
              </a:rPr>
              <a:t>WHY LOT OF MSEs CLOSED DOWN OR BECOME SICK DURING THEIR FIRST TWO YEARS AROUND</a:t>
            </a:r>
            <a:endParaRPr lang="en-IN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037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PLANNING STEPWISE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1714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Product Selection: </a:t>
            </a:r>
          </a:p>
          <a:p>
            <a:pPr marL="1714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Location: </a:t>
            </a:r>
          </a:p>
          <a:p>
            <a:pPr marL="1714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Technology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Decision Making for constitution and capacity of the unit and his own SWOT analysis.</a:t>
            </a:r>
          </a:p>
          <a:p>
            <a:pPr marL="1714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Scanning Of Business Environment: 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industrial policy, 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economic policy, 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licensing policy, 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legal environment, and 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lphaLcPeriod"/>
            </a:pPr>
            <a:r>
              <a:rPr lang="en-US" sz="2400" dirty="0" smtClean="0"/>
              <a:t>technological environment.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Project appraisal:</a:t>
            </a:r>
          </a:p>
          <a:p>
            <a:pPr marL="400050" lvl="2" indent="0">
              <a:spcBef>
                <a:spcPts val="0"/>
              </a:spcBef>
              <a:buNone/>
            </a:pPr>
            <a:r>
              <a:rPr lang="en-US" b="1" dirty="0" smtClean="0"/>
              <a:t>Economic, financial, technical, market, social and managerial aspects to arrive at the most socially-feasible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1800" b="1" dirty="0" smtClean="0">
              <a:solidFill>
                <a:srgbClr val="FF000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en-US" dirty="0" smtClean="0"/>
          </a:p>
          <a:p>
            <a:pPr marL="171450" indent="-514350">
              <a:spcBef>
                <a:spcPts val="0"/>
              </a:spcBef>
              <a:buNone/>
            </a:pPr>
            <a:endParaRPr lang="en-US" sz="1800" b="1" dirty="0" smtClean="0">
              <a:solidFill>
                <a:srgbClr val="FF0000"/>
              </a:solidFill>
            </a:endParaRPr>
          </a:p>
          <a:p>
            <a:pPr marL="171450" indent="-51435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 </a:t>
            </a:r>
          </a:p>
          <a:p>
            <a:pPr marL="171450" indent="-514350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PLANNING STEPWISE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  <a:ln w="38100"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Finance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Registration with DIC, MSME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Production Management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Power And Water—Case of Rice Sheller in Punjab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Installation Of Machinery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Insurance</a:t>
            </a:r>
            <a:r>
              <a:rPr lang="en-US" sz="80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Recruitment Of Manpower.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Production</a:t>
            </a:r>
            <a:r>
              <a:rPr lang="en-US" sz="8000" dirty="0" smtClean="0">
                <a:solidFill>
                  <a:srgbClr val="FF0000"/>
                </a:solidFill>
              </a:rPr>
              <a:t>: 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7600" dirty="0" smtClean="0"/>
              <a:t>All resources be utilized to its maximum capacity and if exported, packing must be one of most  attractive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Marketing</a:t>
            </a:r>
            <a:r>
              <a:rPr lang="en-US" sz="8000" dirty="0" smtClean="0">
                <a:solidFill>
                  <a:srgbClr val="FF0000"/>
                </a:solidFill>
              </a:rPr>
              <a:t>: 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7600" dirty="0" smtClean="0"/>
              <a:t>Advertisement, on line availability &amp; fixing selling price with your profit margin and competitive scenario.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Quality Assurance: 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7600" dirty="0" smtClean="0"/>
              <a:t>from BIS (Bureau of Indian Standard)/ AGMARK/HALLMARK, etc., should be obtained depending upon the product or own standards.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8000" b="1" dirty="0" smtClean="0">
                <a:solidFill>
                  <a:srgbClr val="FF0000"/>
                </a:solidFill>
              </a:rPr>
              <a:t>Permanent Registration of certification.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None/>
            </a:pPr>
            <a:endParaRPr lang="en-US" sz="8000" dirty="0" smtClean="0">
              <a:solidFill>
                <a:srgbClr val="FF000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en-US" sz="2800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800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</a:p>
          <a:p>
            <a:pPr marL="514350" indent="-514350">
              <a:spcBef>
                <a:spcPts val="0"/>
              </a:spcBef>
              <a:buNone/>
            </a:pPr>
            <a:endParaRPr lang="en-US" sz="2800" dirty="0" smtClean="0"/>
          </a:p>
          <a:p>
            <a:pPr marL="171450" indent="-51435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PLANNING STEPWISE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17"/>
            </a:pPr>
            <a:r>
              <a:rPr lang="en-US" sz="2000" b="1" dirty="0" smtClean="0">
                <a:solidFill>
                  <a:srgbClr val="FF0000"/>
                </a:solidFill>
              </a:rPr>
              <a:t>Market Research</a:t>
            </a:r>
            <a:r>
              <a:rPr lang="en-US" sz="2000" dirty="0" smtClean="0"/>
              <a:t>: </a:t>
            </a:r>
          </a:p>
          <a:p>
            <a:pPr marL="4572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Once the product or service is introduced in the market, there is strong need for </a:t>
            </a:r>
            <a:r>
              <a:rPr lang="en-US" b="1" dirty="0" smtClean="0">
                <a:solidFill>
                  <a:srgbClr val="FF0000"/>
                </a:solidFill>
              </a:rPr>
              <a:t>continuous market research to assess needs and areas for modification, up gradation and growth.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18"/>
            </a:pPr>
            <a:r>
              <a:rPr lang="en-US" sz="2000" b="1" dirty="0" smtClean="0">
                <a:solidFill>
                  <a:srgbClr val="FF0000"/>
                </a:solidFill>
              </a:rPr>
              <a:t>Monitoring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  <a:r>
              <a:rPr lang="en-US" sz="2000" dirty="0" smtClean="0"/>
              <a:t> </a:t>
            </a:r>
          </a:p>
          <a:p>
            <a:pPr marL="914400" lvl="1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000" dirty="0" smtClean="0"/>
              <a:t>Periodical monitoring and evaluation not only of markets but also production, quality, and profitability help in knowing where the firm stands in comparison to performance envisaged in the business plan. </a:t>
            </a:r>
          </a:p>
          <a:p>
            <a:pPr marL="914400" lvl="1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000" dirty="0" smtClean="0"/>
              <a:t>It also identifies the direction of future growth. </a:t>
            </a:r>
          </a:p>
          <a:p>
            <a:pPr marL="914400" lvl="1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000" dirty="0" smtClean="0"/>
              <a:t>Therefore, planning is a useful aspect of setting up a small scale. </a:t>
            </a:r>
          </a:p>
          <a:p>
            <a:pPr marL="914400" lvl="1" indent="-514350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US" sz="2000" dirty="0" smtClean="0"/>
              <a:t>According to business, at every stage, you are required to improve your plan.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838200"/>
          </a:xfrm>
          <a:solidFill>
            <a:srgbClr val="FFFF00"/>
          </a:solidFill>
          <a:ln w="38100">
            <a:solidFill>
              <a:srgbClr val="C00000"/>
            </a:solidFill>
          </a:ln>
        </p:spPr>
        <p:txBody>
          <a:bodyPr/>
          <a:lstStyle/>
          <a:p>
            <a:pPr marL="514350" indent="-514350"/>
            <a:r>
              <a:rPr lang="en-I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WHAT IS SSI/ MSME?</a:t>
            </a:r>
            <a:endParaRPr lang="en-I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229600" cy="5486400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endParaRPr lang="en-IN" dirty="0" smtClean="0">
              <a:solidFill>
                <a:schemeClr val="tx1"/>
              </a:solidFill>
            </a:endParaRP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algn="l"/>
            <a:endParaRPr lang="en-IN" dirty="0" smtClean="0">
              <a:solidFill>
                <a:schemeClr val="tx1"/>
              </a:solidFill>
            </a:endParaRP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algn="l"/>
            <a:endParaRPr lang="en-IN" dirty="0" smtClean="0">
              <a:solidFill>
                <a:schemeClr val="tx1"/>
              </a:solidFill>
            </a:endParaRP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algn="l"/>
            <a:endParaRPr lang="en-IN" dirty="0" smtClean="0">
              <a:solidFill>
                <a:schemeClr val="tx1"/>
              </a:solidFill>
            </a:endParaRP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algn="l"/>
            <a:endParaRPr lang="en-IN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86478390"/>
              </p:ext>
            </p:extLst>
          </p:nvPr>
        </p:nvGraphicFramePr>
        <p:xfrm>
          <a:off x="457200" y="1143000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352800"/>
                <a:gridCol w="3733800"/>
              </a:tblGrid>
              <a:tr h="1084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CLASS OF UNIT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MANUFACTURING ENTERPRISES (INVESTMENT IN (P&amp;M)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SERVICES ENTERPRISES (INVESTMENT IN (EQUIPMENTS)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27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MICRO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UP TO Rs 25 LACS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UP TO Rs 10 LACS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755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SMALL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Over Rs 25 lacs but up to Rs 5.00 Crores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Over Rs 10 lacs but up to Rs 2.00 Crores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4639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IN" sz="2000" b="1" dirty="0" smtClean="0">
                          <a:solidFill>
                            <a:schemeClr val="tx1"/>
                          </a:solidFill>
                        </a:rPr>
                        <a:t>40%  of total advances to MSE should go to  micro (manufacturing enterprises) having investment up to Rs 10.00 lacs  &amp;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IN" sz="2000" b="1" dirty="0" smtClean="0">
                          <a:solidFill>
                            <a:srgbClr val="FF0000"/>
                          </a:solidFill>
                        </a:rPr>
                        <a:t>20% of total advances to MSE should go to  micro (manufacturing enterprises) having investment over Rs 10.00 lacs and up to Rs 25 lacs </a:t>
                      </a:r>
                      <a:r>
                        <a:rPr lang="en-IN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I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dirty="0" smtClean="0">
                          <a:solidFill>
                            <a:schemeClr val="tx1"/>
                          </a:solidFill>
                        </a:rPr>
                        <a:t>40%  of total advances to MSE should go to  service enterprises investment up to Rs 4.00 lacs.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dirty="0" smtClean="0">
                          <a:solidFill>
                            <a:srgbClr val="FF0000"/>
                          </a:solidFill>
                        </a:rPr>
                        <a:t>20% of total advances to MSE should go</a:t>
                      </a:r>
                      <a:r>
                        <a:rPr lang="en-IN" sz="2000" b="1" baseline="0" dirty="0" smtClean="0">
                          <a:solidFill>
                            <a:srgbClr val="FF0000"/>
                          </a:solidFill>
                        </a:rPr>
                        <a:t> to micro </a:t>
                      </a:r>
                      <a:r>
                        <a:rPr lang="en-IN" sz="2000" b="1" dirty="0" smtClean="0">
                          <a:solidFill>
                            <a:srgbClr val="FF0000"/>
                          </a:solidFill>
                        </a:rPr>
                        <a:t>(service enterprises) having investment over Rs 4.00 lacs to Rs 10 lacs.</a:t>
                      </a:r>
                      <a:endParaRPr lang="en-IN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horzOverflow="overflow"/>
                </a:tc>
              </a:tr>
              <a:tr h="755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OVER Rs 5.00 Crores but up to Rs 10.00 Crores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dirty="0" smtClean="0">
                          <a:solidFill>
                            <a:schemeClr val="tx1"/>
                          </a:solidFill>
                        </a:rPr>
                        <a:t>Over Rs 2.00 Crores</a:t>
                      </a:r>
                      <a:r>
                        <a:rPr lang="en-IN" sz="2000" b="1" baseline="0" dirty="0" smtClean="0">
                          <a:solidFill>
                            <a:schemeClr val="tx1"/>
                          </a:solidFill>
                        </a:rPr>
                        <a:t> but less than Rs 5.00 Crores.</a:t>
                      </a:r>
                      <a:endParaRPr lang="en-IN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3C46-A01B-4434-8185-D139DD6A3BFF}" type="datetime3">
              <a:rPr lang="en-US" smtClean="0"/>
              <a:pPr/>
              <a:t>29 November 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037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838200"/>
          </a:xfrm>
          <a:solidFill>
            <a:srgbClr val="FFFF00"/>
          </a:solidFill>
          <a:ln w="381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marL="514350" indent="-514350"/>
            <a:r>
              <a:rPr lang="en-IN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ITEMS NOT TO BE INCLUDED</a:t>
            </a:r>
            <a:endParaRPr lang="en-I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229600" cy="5486400"/>
          </a:xfrm>
          <a:ln w="38100">
            <a:solidFill>
              <a:srgbClr val="00B050"/>
            </a:solidFill>
          </a:ln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IN" sz="4200" b="1" dirty="0" smtClean="0">
                <a:solidFill>
                  <a:srgbClr val="FF0000"/>
                </a:solidFill>
              </a:rPr>
              <a:t>This </a:t>
            </a:r>
            <a:r>
              <a:rPr lang="en-IN" sz="4200" b="1" dirty="0">
                <a:solidFill>
                  <a:srgbClr val="FF0000"/>
                </a:solidFill>
              </a:rPr>
              <a:t>classification is subject to various clauses and does not include number of items like: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N" sz="4200" dirty="0">
                <a:solidFill>
                  <a:schemeClr val="tx1"/>
                </a:solidFill>
              </a:rPr>
              <a:t>Tools, jigs, dyes</a:t>
            </a:r>
            <a:r>
              <a:rPr lang="en-IN" sz="4200" dirty="0" smtClean="0">
                <a:solidFill>
                  <a:schemeClr val="tx1"/>
                </a:solidFill>
              </a:rPr>
              <a:t>, moulds</a:t>
            </a:r>
            <a:r>
              <a:rPr lang="en-IN" sz="4200" dirty="0">
                <a:solidFill>
                  <a:schemeClr val="tx1"/>
                </a:solidFill>
              </a:rPr>
              <a:t>, spare </a:t>
            </a:r>
            <a:r>
              <a:rPr lang="en-IN" sz="4200" dirty="0" smtClean="0">
                <a:solidFill>
                  <a:schemeClr val="tx1"/>
                </a:solidFill>
              </a:rPr>
              <a:t>parts, </a:t>
            </a:r>
            <a:r>
              <a:rPr lang="en-IN" sz="4200" dirty="0">
                <a:solidFill>
                  <a:schemeClr val="tx1"/>
                </a:solidFill>
              </a:rPr>
              <a:t>installation charges, R&amp;D equipment, pollution control equipment, </a:t>
            </a:r>
            <a:r>
              <a:rPr lang="en-IN" sz="4200" dirty="0" smtClean="0">
                <a:solidFill>
                  <a:schemeClr val="tx1"/>
                </a:solidFill>
              </a:rPr>
              <a:t>power </a:t>
            </a:r>
            <a:r>
              <a:rPr lang="en-IN" sz="4200" dirty="0">
                <a:solidFill>
                  <a:schemeClr val="tx1"/>
                </a:solidFill>
              </a:rPr>
              <a:t>generation set, extra </a:t>
            </a:r>
            <a:r>
              <a:rPr lang="en-IN" sz="4200" dirty="0" smtClean="0">
                <a:solidFill>
                  <a:schemeClr val="tx1"/>
                </a:solidFill>
              </a:rPr>
              <a:t>transformer installed, </a:t>
            </a:r>
            <a:r>
              <a:rPr lang="en-IN" sz="4200" dirty="0">
                <a:solidFill>
                  <a:schemeClr val="tx1"/>
                </a:solidFill>
              </a:rPr>
              <a:t>procurement </a:t>
            </a:r>
            <a:r>
              <a:rPr lang="en-IN" sz="4200" dirty="0" smtClean="0">
                <a:solidFill>
                  <a:schemeClr val="tx1"/>
                </a:solidFill>
              </a:rPr>
              <a:t>or installation </a:t>
            </a:r>
            <a:r>
              <a:rPr lang="en-IN" sz="4200" dirty="0">
                <a:solidFill>
                  <a:schemeClr val="tx1"/>
                </a:solidFill>
              </a:rPr>
              <a:t>of cables, wiring, bus bars, electric control panel, oil circuit breakers, or miniature circuit breakers which are necessary for providing </a:t>
            </a:r>
            <a:r>
              <a:rPr lang="en-IN" sz="4200" dirty="0" smtClean="0">
                <a:solidFill>
                  <a:schemeClr val="tx1"/>
                </a:solidFill>
              </a:rPr>
              <a:t>electrical power </a:t>
            </a:r>
            <a:r>
              <a:rPr lang="en-IN" sz="4200" dirty="0">
                <a:solidFill>
                  <a:schemeClr val="tx1"/>
                </a:solidFill>
              </a:rPr>
              <a:t>or for </a:t>
            </a:r>
            <a:r>
              <a:rPr lang="en-IN" sz="4200" dirty="0" smtClean="0">
                <a:solidFill>
                  <a:schemeClr val="tx1"/>
                </a:solidFill>
              </a:rPr>
              <a:t>safety </a:t>
            </a:r>
            <a:r>
              <a:rPr lang="en-IN" sz="4200" dirty="0">
                <a:solidFill>
                  <a:schemeClr val="tx1"/>
                </a:solidFill>
              </a:rPr>
              <a:t>measures.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N" sz="4200" dirty="0">
                <a:solidFill>
                  <a:schemeClr val="tx1"/>
                </a:solidFill>
              </a:rPr>
              <a:t>Gas producers plants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N" sz="4200" dirty="0">
                <a:solidFill>
                  <a:schemeClr val="tx1"/>
                </a:solidFill>
              </a:rPr>
              <a:t>Transportation charges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N" sz="4200" dirty="0" smtClean="0">
                <a:solidFill>
                  <a:schemeClr val="tx1"/>
                </a:solidFill>
              </a:rPr>
              <a:t>Technical knowhow charges </a:t>
            </a:r>
            <a:r>
              <a:rPr lang="en-IN" sz="4200" dirty="0">
                <a:solidFill>
                  <a:schemeClr val="tx1"/>
                </a:solidFill>
              </a:rPr>
              <a:t>for </a:t>
            </a:r>
            <a:r>
              <a:rPr lang="en-IN" sz="4200" dirty="0" smtClean="0">
                <a:solidFill>
                  <a:schemeClr val="tx1"/>
                </a:solidFill>
              </a:rPr>
              <a:t>erection </a:t>
            </a:r>
            <a:r>
              <a:rPr lang="en-IN" sz="4200" dirty="0">
                <a:solidFill>
                  <a:schemeClr val="tx1"/>
                </a:solidFill>
              </a:rPr>
              <a:t>of plant and </a:t>
            </a:r>
            <a:r>
              <a:rPr lang="en-IN" sz="4200" dirty="0" smtClean="0">
                <a:solidFill>
                  <a:schemeClr val="tx1"/>
                </a:solidFill>
              </a:rPr>
              <a:t>machinery</a:t>
            </a:r>
            <a:endParaRPr lang="en-IN" sz="4200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N" sz="4200" dirty="0">
                <a:solidFill>
                  <a:schemeClr val="tx1"/>
                </a:solidFill>
              </a:rPr>
              <a:t>Such storage tanks which are for RM &amp; finished goods but not for manufacturing process.</a:t>
            </a:r>
          </a:p>
          <a:p>
            <a:pPr marL="45720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N" sz="4200" dirty="0">
                <a:solidFill>
                  <a:schemeClr val="tx1"/>
                </a:solidFill>
              </a:rPr>
              <a:t>Fire fighting </a:t>
            </a:r>
            <a:r>
              <a:rPr lang="en-IN" sz="4200" dirty="0" smtClean="0">
                <a:solidFill>
                  <a:schemeClr val="tx1"/>
                </a:solidFill>
              </a:rPr>
              <a:t>equipments</a:t>
            </a:r>
            <a:endParaRPr lang="en-IN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320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358</TotalTime>
  <Words>2044</Words>
  <Application>Microsoft Office PowerPoint</Application>
  <PresentationFormat>On-screen Show (4:3)</PresentationFormat>
  <Paragraphs>310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PLANNING A SMALL SCALE INDUSTRY</vt:lpstr>
      <vt:lpstr>  </vt:lpstr>
      <vt:lpstr>EXAMINE YOURSELF  OR THE PROPOSED ENTREPRENEUR.  DOES HE HAS THE SPIRIT OF AN ENTREPRENEURE?</vt:lpstr>
      <vt:lpstr>Slide 4</vt:lpstr>
      <vt:lpstr>PLANNING STEPWISE</vt:lpstr>
      <vt:lpstr>PLANNING STEPWISE</vt:lpstr>
      <vt:lpstr>PLANNING STEPWISE</vt:lpstr>
      <vt:lpstr>WHAT IS SSI/ MSME?</vt:lpstr>
      <vt:lpstr>ITEMS NOT TO BE INCLUDED</vt:lpstr>
      <vt:lpstr>NEXT STEPS</vt:lpstr>
      <vt:lpstr>Registration under Udyog Aadhaar https://online-udyogaadhaar.com</vt:lpstr>
      <vt:lpstr>Registration under Udyog Aadhaar https://online-udyogaadhaar.com</vt:lpstr>
      <vt:lpstr>SUBSIDY</vt:lpstr>
      <vt:lpstr>NATURE AND QUANTUM OF FINANCIAL ASSISTANCE</vt:lpstr>
      <vt:lpstr>PMEGP (COST OF PROJECT)</vt:lpstr>
      <vt:lpstr>Benefits of Registration under NSIC</vt:lpstr>
      <vt:lpstr>FEE REIMBURSEMENT FOR RATING</vt:lpstr>
      <vt:lpstr>RATING BY SMERA and its utility</vt:lpstr>
      <vt:lpstr>NATIONAL SMALL INDUSTRIAL CORPORATION (NSIC)—ACCREDITATION </vt:lpstr>
      <vt:lpstr>Subsidy in case of food processing up gradation</vt:lpstr>
      <vt:lpstr>OTHER SITE FOR MORE INFORMATION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 SMALL SCALE INDUSTRY</dc:title>
  <dc:creator>RKG</dc:creator>
  <cp:lastModifiedBy>RKG</cp:lastModifiedBy>
  <cp:revision>41</cp:revision>
  <dcterms:created xsi:type="dcterms:W3CDTF">2006-08-16T00:00:00Z</dcterms:created>
  <dcterms:modified xsi:type="dcterms:W3CDTF">2018-11-29T15:41:26Z</dcterms:modified>
</cp:coreProperties>
</file>