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82" r:id="rId3"/>
    <p:sldMasterId id="2147483695" r:id="rId4"/>
    <p:sldMasterId id="2147483709" r:id="rId5"/>
    <p:sldMasterId id="2147483723" r:id="rId6"/>
    <p:sldMasterId id="2147483737" r:id="rId7"/>
    <p:sldMasterId id="2147484047" r:id="rId8"/>
  </p:sldMasterIdLst>
  <p:notesMasterIdLst>
    <p:notesMasterId r:id="rId18"/>
  </p:notesMasterIdLst>
  <p:handoutMasterIdLst>
    <p:handoutMasterId r:id="rId19"/>
  </p:handoutMasterIdLst>
  <p:sldIdLst>
    <p:sldId id="602" r:id="rId9"/>
    <p:sldId id="607" r:id="rId10"/>
    <p:sldId id="612" r:id="rId11"/>
    <p:sldId id="624" r:id="rId12"/>
    <p:sldId id="622" r:id="rId13"/>
    <p:sldId id="621" r:id="rId14"/>
    <p:sldId id="618" r:id="rId15"/>
    <p:sldId id="623" r:id="rId16"/>
    <p:sldId id="600" r:id="rId17"/>
  </p:sldIdLst>
  <p:sldSz cx="10693400" cy="7561263"/>
  <p:notesSz cx="7102475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3ED"/>
    <a:srgbClr val="008080"/>
    <a:srgbClr val="010000"/>
    <a:srgbClr val="0080FF"/>
    <a:srgbClr val="00FF80"/>
    <a:srgbClr val="23CCED"/>
    <a:srgbClr val="59CBED"/>
    <a:srgbClr val="FFA02F"/>
    <a:srgbClr val="E0119D"/>
    <a:srgbClr val="80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8774" autoAdjust="0"/>
  </p:normalViewPr>
  <p:slideViewPr>
    <p:cSldViewPr>
      <p:cViewPr varScale="1">
        <p:scale>
          <a:sx n="60" d="100"/>
          <a:sy n="60" d="100"/>
        </p:scale>
        <p:origin x="1512" y="4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8118586887036"/>
          <c:y val="4.9467588360789939E-2"/>
          <c:w val="0.57876422608687539"/>
          <c:h val="0.8980569496739518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Seen often</c:v>
                </c:pt>
              </c:strCache>
            </c:strRef>
          </c:tx>
          <c:spPr>
            <a:solidFill>
              <a:srgbClr val="1428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1100" b="0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+mn-ea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Sheet1!$A$2:$A$16</c15:sqref>
                  </c15:fullRef>
                </c:ext>
              </c:extLst>
              <c:f>(Sheet1!$A$2,Sheet1!$A$6,Sheet1!$A$12,Sheet1!$A$15)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US</c:v>
                </c:pt>
                <c:pt idx="3">
                  <c:v>Japan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Sheet1!$B$2:$B$16</c15:sqref>
                  </c15:fullRef>
                </c:ext>
              </c:extLst>
              <c:f>(Sheet1!$B$2,Sheet1!$B$6,Sheet1!$B$12,Sheet1!$B$15)</c:f>
              <c:numCache>
                <c:formatCode>0</c:formatCode>
                <c:ptCount val="4"/>
                <c:pt idx="0">
                  <c:v>66.362419821550006</c:v>
                </c:pt>
                <c:pt idx="1">
                  <c:v>52.9988435716091</c:v>
                </c:pt>
                <c:pt idx="2">
                  <c:v>10.057577369771501</c:v>
                </c:pt>
                <c:pt idx="3">
                  <c:v>8.2398854091953808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78-4F50-A82D-53E48E0FAD6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Seen occasionally</c:v>
                </c:pt>
              </c:strCache>
            </c:strRef>
          </c:tx>
          <c:spPr>
            <a:solidFill>
              <a:srgbClr val="6398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11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+mn-ea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Sheet1!$A$2:$A$16</c15:sqref>
                  </c15:fullRef>
                </c:ext>
              </c:extLst>
              <c:f>(Sheet1!$A$2,Sheet1!$A$6,Sheet1!$A$12,Sheet1!$A$15)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US</c:v>
                </c:pt>
                <c:pt idx="3">
                  <c:v>Japan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Sheet1!$C$2:$C$16</c15:sqref>
                  </c15:fullRef>
                </c:ext>
              </c:extLst>
              <c:f>(Sheet1!$C$2,Sheet1!$C$6,Sheet1!$C$12,Sheet1!$C$15)</c:f>
              <c:numCache>
                <c:formatCode>0</c:formatCode>
                <c:ptCount val="4"/>
                <c:pt idx="0">
                  <c:v>26.6029374833136</c:v>
                </c:pt>
                <c:pt idx="1">
                  <c:v>30.083750510134902</c:v>
                </c:pt>
                <c:pt idx="2">
                  <c:v>21.255115249608199</c:v>
                </c:pt>
                <c:pt idx="3">
                  <c:v>13.507901956003201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78-4F50-A82D-53E48E0FAD64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Sheet1!$A$2:$A$16</c15:sqref>
                  </c15:fullRef>
                </c:ext>
              </c:extLst>
              <c:f>(Sheet1!$A$2,Sheet1!$A$6,Sheet1!$A$12,Sheet1!$A$15)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US</c:v>
                </c:pt>
                <c:pt idx="3">
                  <c:v>Japan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Sheet1!$D$2:$D$16</c15:sqref>
                  </c15:fullRef>
                </c:ext>
              </c:extLst>
              <c:f>(Sheet1!$D$2,Sheet1!$D$6,Sheet1!$D$12,Sheet1!$D$15)</c:f>
              <c:numCache>
                <c:formatCode>0</c:formatCode>
                <c:ptCount val="4"/>
                <c:pt idx="0">
                  <c:v>92.965357304863602</c:v>
                </c:pt>
                <c:pt idx="1">
                  <c:v>83.082594081744006</c:v>
                </c:pt>
                <c:pt idx="2">
                  <c:v>31.3126926193797</c:v>
                </c:pt>
                <c:pt idx="3">
                  <c:v>21.747787365198583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78-4F50-A82D-53E48E0FAD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100"/>
        <c:axId val="284589952"/>
        <c:axId val="284593480"/>
      </c:barChart>
      <c:catAx>
        <c:axId val="284589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ahoma" pitchFamily="34" charset="0"/>
                <a:cs typeface="Tahoma" pitchFamily="34" charset="0"/>
              </a:defRPr>
            </a:pPr>
            <a:endParaRPr lang="en-US"/>
          </a:p>
        </c:txPr>
        <c:crossAx val="284593480"/>
        <c:crosses val="autoZero"/>
        <c:auto val="1"/>
        <c:lblAlgn val="ctr"/>
        <c:lblOffset val="100"/>
        <c:noMultiLvlLbl val="0"/>
      </c:catAx>
      <c:valAx>
        <c:axId val="2845934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84589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8460452185366284"/>
          <c:y val="0.61498677633582588"/>
          <c:w val="0.28098507573232606"/>
          <c:h val="0.26126211343393713"/>
        </c:manualLayout>
      </c:layout>
      <c:overlay val="0"/>
      <c:txPr>
        <a:bodyPr/>
        <a:lstStyle/>
        <a:p>
          <a:pPr algn="ctr">
            <a:defRPr lang="en-CA" sz="1300" b="0" i="0" u="none" strike="noStrike" kern="1200" baseline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4" y="1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4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96C87831-394B-43CC-BC80-F2332E9A7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4" y="1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92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3"/>
            <a:ext cx="5681980" cy="46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4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8" tIns="47394" rIns="94788" bIns="4739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5FB0ED8-B8DA-4CC3-85DC-BED9903E6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5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46">
              <a:defRPr/>
            </a:pPr>
            <a:r>
              <a:rPr lang="en-GB" dirty="0"/>
              <a:t>Driven by consumer demand for ethically traded products, 2,849 companies (Fairtrade licensees) have bought into the Fairtrade partnership, selling 27,000 products globally – including tea, coffee, bananas, cotton, cocoa, sugar, herbs &amp; spices, </a:t>
            </a:r>
            <a:r>
              <a:rPr lang="en-GB" dirty="0" err="1"/>
              <a:t>shea</a:t>
            </a:r>
            <a:r>
              <a:rPr lang="en-GB" dirty="0"/>
              <a:t> butter, fresh fruit and vegetables and gold</a:t>
            </a:r>
            <a:endParaRPr lang="en-GB" b="1" kern="0" dirty="0">
              <a:solidFill>
                <a:schemeClr val="hlink"/>
              </a:solidFill>
              <a:cs typeface="Arial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FBC4C-1832-494F-B81C-AEC74353E1CF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42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2475" indent="-288925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7288" indent="-230188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0838" indent="-230188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4388" indent="-230188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1588" indent="-230188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8788" indent="-230188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5988" indent="-230188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188" indent="-230188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3CD08A-B059-4D58-BB64-F55CA16FD18D}" type="slidenum">
              <a:rPr lang="en-US" altLang="en-US" sz="140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8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120171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Fairtrade </a:t>
            </a:r>
            <a:r>
              <a:rPr lang="en-GB" sz="600" dirty="0" smtClean="0"/>
              <a:t>2018</a:t>
            </a:r>
            <a:endParaRPr lang="en-GB" sz="6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57A7-5FB3-42F7-8F33-BCE0AF7CA0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E7B8-7325-4116-8082-9FF0A2A942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6876-6C48-4128-A77F-1E42C4F1B6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6D115-1BAD-4B50-A60A-E7D622A035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35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tex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7335" y="-109585"/>
            <a:ext cx="7100390" cy="1260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3327" y="1320103"/>
            <a:ext cx="9768866" cy="515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93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Fairtrade </a:t>
            </a:r>
            <a:r>
              <a:rPr lang="en-GB" sz="600" dirty="0" smtClean="0"/>
              <a:t>2018</a:t>
            </a:r>
            <a:endParaRPr lang="en-GB" sz="6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4E81-5A75-4C45-A881-0F726CC611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509D-027D-4724-8CD1-72BFCE48F4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CA7EC-E474-4776-A619-6826412DF1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A501-D9B3-4F71-AACB-0C5E2C8E48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CBBF-1088-45CB-B242-1E76B9A7D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3957-F919-46AE-A6B6-3DB6425704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E628-09A2-4C7D-9070-3F58200408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A495-EA91-425C-A91D-FA21B74240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1C6B-25D2-4890-813F-90BB3783C9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646-6EDD-417C-A523-3610683853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7C87-2435-4CB8-8443-E5BFCF61E1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B336-1245-463F-8203-8296BE3F0B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C7DF-4DAE-4A0B-B7D5-0B7182769C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908E-47B6-4EDB-A09F-748BA7A8D1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F268-E345-4F7F-9533-F8FBB5952D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BDFA-21CB-4262-8EEC-9EA6151473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CA9-9B9D-4915-B3EE-3FA631DC31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4864-AEE3-4886-BBC7-CABC0073CE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ADAD-66ED-451B-B173-A2FF185BE2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4618-B5EB-4FC6-BD6D-6371E6699C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991-B41B-4E38-928B-DCA28EB95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FEE0-B079-4699-A6B3-EDAF2F3819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B2E1-776B-4B37-8049-A06CB062B8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2439-C84C-4196-95D5-9BCA95E944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228E-DDE3-409B-A37E-3848AA34E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3917-BF72-4BD1-B311-0F7C595DDD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F461-C858-497A-8983-B759F6CB8A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E328-6135-4C58-A85F-5186949BA5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14FE-B72B-4B88-82AE-ECE3DFBB32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F8D4-AFD0-4059-A21F-A659F6C7BD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8D68-E0A3-433F-BAF2-D60E7F92CB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BF1A-BC6F-4A82-AE1D-484655F71D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2D83-B937-4BDB-9420-00F92B18CC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7656-DC90-4F91-B7EA-DFBA64EB3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4AC6-F6EF-4B8F-B2A8-1C8B2C4B7F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551C-CF14-43A1-8D16-19DCE85C8D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541A-EF1A-4BC4-ACF5-DA70E4CADF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8F4D-8062-411C-8ADF-2AC87F885A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1C6C-A107-4721-94B1-583027A3E6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E011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6FA2-19DA-4BAD-8181-5095E72E1A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2B64-1F33-4DA0-BEE4-CF5807C9DB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1C06-DCA2-4879-B858-2DF36490C5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0161-A64D-4BC9-BFB7-8168738550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54FB-970F-4DBF-A23F-DF4BDDB8B4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8549-4637-4F3F-9041-130DC63410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8196-63D8-4FF0-9C96-F988B5EFE6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3CD9-41D3-4A30-B28B-9CB1EE4E2B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D2A9-AA25-40EC-9856-76B0510CC8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5FB6-2436-4911-BAB7-1053E1030C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9A2F-5D12-48EF-B885-87E84E4C3F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6C92-9674-444E-A08D-B76264F773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9699-8BB2-478B-B513-B6CBDB71A3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1C45-8877-4D5E-96EC-2FD3BFA888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CC8B-4689-472C-A409-444ED55296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C9EF-4E37-43D5-A4A9-2DA33E0D1E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203E-C5F1-4BE5-9301-840E47CFFA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C3AC-B912-4ADF-BEFD-F37C609778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060D-5254-4AF0-B1B8-C85E54D94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8DE-B468-4CCC-A26F-D35972B285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AA3F-CA6D-4BA5-9D4E-F21EA9E512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D903-5ED7-4D5F-BAAC-1DD1699C1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5074-2E3D-4ABD-B817-875ED598FC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4DD1-7642-4AF9-A71C-47C24D0A22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2A27-9932-4208-B5E5-C6D6F8C64E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69D2-036B-4EB5-A0E3-549BC887DA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B25A-96CB-4E7D-BFBE-210DE79CD1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F23F-A097-45C9-A6E2-D9DD6BCAC6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014538"/>
            <a:ext cx="2339975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 descr="FT_BM_Int_Primary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2238" y="2014538"/>
            <a:ext cx="6129337" cy="162083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82875" y="3886200"/>
            <a:ext cx="6119813" cy="720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23F6-643C-4643-8B5E-C3DB595355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D53D-D7D1-4971-9363-77320E8BB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EECC-CAA3-4E86-BEA3-10C8162411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CE2D-E0B6-485B-BBF1-1DD6814998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8F47-BB26-4473-9DA4-927213DFC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5287-1F09-4C4F-B24B-B19C835B61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CFD8-4B32-4CE5-9C71-C7F2535D52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0E47-C892-4EBA-B3C3-20C42383C6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DD9A-76B7-4017-AF53-FE1880460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E8A6-8030-4FFA-922C-2EB579A579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A844-E070-475B-9BA8-9BE6F957C0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2650" y="2014538"/>
            <a:ext cx="2290763" cy="399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014538"/>
            <a:ext cx="6721475" cy="3998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D86-8C0C-4F25-8827-05CCA3608F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1763" y="7197725"/>
            <a:ext cx="3386137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EBB0-5145-4FBA-800C-DC39AD3D1C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014538"/>
            <a:ext cx="2132013" cy="1258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9700" y="2014538"/>
            <a:ext cx="3344863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6963" y="2014538"/>
            <a:ext cx="3346450" cy="3998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E07B-8568-45DC-9BE5-8C1D0B205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EC7-2682-4E00-B7F4-EEAAFD0BCE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Fairtrade </a:t>
            </a:r>
            <a:r>
              <a:rPr lang="en-GB" sz="600" dirty="0" smtClean="0"/>
              <a:t>2018</a:t>
            </a:r>
            <a:endParaRPr lang="en-GB" sz="600" dirty="0"/>
          </a:p>
        </p:txBody>
      </p:sp>
      <p:pic>
        <p:nvPicPr>
          <p:cNvPr id="1031" name="Picture 12" descr="FT_BM_Int_Primary_CMYK_Po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129463"/>
            <a:ext cx="2495550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75540302-72AC-4CB6-8342-A01D6CB364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4067" r:id="rId13"/>
    <p:sldLayoutId id="2147484068" r:id="rId14"/>
  </p:sldLayoutIdLst>
  <p:hf sldNum="0" hd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1" fontAlgn="base" hangingPunct="1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1" fontAlgn="base" hangingPunct="1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FFA0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Fairtrade </a:t>
            </a:r>
            <a:r>
              <a:rPr lang="en-GB" sz="600" dirty="0" smtClean="0"/>
              <a:t>2018</a:t>
            </a:r>
            <a:endParaRPr lang="en-GB" sz="600" dirty="0"/>
          </a:p>
        </p:txBody>
      </p:sp>
      <p:pic>
        <p:nvPicPr>
          <p:cNvPr id="2055" name="Picture 12" descr="FT_BM_Int_Primary_CMYK_P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645351F-6645-4264-81E8-0EA250B4FB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FECB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1763" y="7197725"/>
            <a:ext cx="338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042988">
              <a:lnSpc>
                <a:spcPts val="1200"/>
              </a:lnSpc>
              <a:defRPr sz="12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pic>
        <p:nvPicPr>
          <p:cNvPr id="3079" name="Picture 12" descr="FT_BM_Int_Primary_CMYK_P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D1C02387-FCC1-4919-B750-0FCADE655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1763" y="7197725"/>
            <a:ext cx="338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042988">
              <a:lnSpc>
                <a:spcPts val="1200"/>
              </a:lnSpc>
              <a:defRPr sz="12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pic>
        <p:nvPicPr>
          <p:cNvPr id="4103" name="Picture 12" descr="FT_BM_Int_Primary_CMYK_P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158DE73-9C93-497D-A2D1-4E9F92013C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E011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1763" y="7197725"/>
            <a:ext cx="338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042988">
              <a:lnSpc>
                <a:spcPts val="1200"/>
              </a:lnSpc>
              <a:defRPr sz="12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pic>
        <p:nvPicPr>
          <p:cNvPr id="5127" name="Picture 12" descr="FT_BM_Int_Primary_CMYK_P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4C8F6D49-95CF-42E2-ACA4-530ACDFCEC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1763" y="7197725"/>
            <a:ext cx="338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042988">
              <a:lnSpc>
                <a:spcPts val="1200"/>
              </a:lnSpc>
              <a:defRPr sz="12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pic>
        <p:nvPicPr>
          <p:cNvPr id="6151" name="Picture 12" descr="FT_BM_Int_Primary_CMYK_P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D0FC8C2C-7F67-4FD9-9D7C-B5BFF6A781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0514013" y="2014538"/>
            <a:ext cx="179387" cy="395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014538"/>
            <a:ext cx="21320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79700" y="2014538"/>
            <a:ext cx="68437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1763" y="7197725"/>
            <a:ext cx="338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042988">
              <a:lnSpc>
                <a:spcPts val="1200"/>
              </a:lnSpc>
              <a:defRPr sz="12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Unlocking the Power of the Many</a:t>
            </a:r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8775" y="7269163"/>
            <a:ext cx="936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600" dirty="0"/>
              <a:t>© </a:t>
            </a:r>
            <a:r>
              <a:rPr lang="en-GB" sz="600" dirty="0" err="1"/>
              <a:t>Fairtrade</a:t>
            </a:r>
            <a:r>
              <a:rPr lang="en-GB" sz="600" dirty="0"/>
              <a:t> 2012</a:t>
            </a:r>
          </a:p>
        </p:txBody>
      </p:sp>
      <p:pic>
        <p:nvPicPr>
          <p:cNvPr id="7175" name="Picture 12" descr="FT_BM_Int_Primary_CMYK_P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6113" y="6332538"/>
            <a:ext cx="809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6563" y="7069138"/>
            <a:ext cx="24955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8C04B7E3-F52F-41A6-8487-1B73BCA4EF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</p:sldLayoutIdLst>
  <p:hf sldNum="0"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lnSpc>
          <a:spcPts val="3400"/>
        </a:lnSpc>
        <a:spcBef>
          <a:spcPct val="0"/>
        </a:spcBef>
        <a:spcAft>
          <a:spcPct val="20000"/>
        </a:spcAft>
        <a:buFont typeface="Arial" charset="0"/>
        <a:defRPr sz="3000" b="1">
          <a:solidFill>
            <a:schemeClr val="hlink"/>
          </a:solidFill>
          <a:latin typeface="+mn-lt"/>
          <a:ea typeface="+mn-ea"/>
          <a:cs typeface="+mn-cs"/>
        </a:defRPr>
      </a:lvl1pPr>
      <a:lvl2pPr marL="301625" indent="-301625" algn="l" defTabSz="1042988" rtl="0" eaLnBrk="0" fontAlgn="base" hangingPunct="0">
        <a:lnSpc>
          <a:spcPts val="3400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Arial" charset="0"/>
        <a:defRPr sz="2400" b="1">
          <a:solidFill>
            <a:schemeClr val="hlink"/>
          </a:solidFill>
          <a:latin typeface="+mn-lt"/>
          <a:cs typeface="+mn-cs"/>
        </a:defRPr>
      </a:lvl3pPr>
      <a:lvl4pPr marL="260350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400">
          <a:solidFill>
            <a:schemeClr val="hlink"/>
          </a:solidFill>
          <a:latin typeface="+mn-lt"/>
          <a:cs typeface="+mn-cs"/>
        </a:defRPr>
      </a:lvl4pPr>
      <a:lvl5pPr marL="700088" indent="-260350" algn="l" defTabSz="1042988" rtl="0" eaLnBrk="0" fontAlgn="base" hangingPunct="0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5pPr>
      <a:lvl6pPr marL="11572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6pPr>
      <a:lvl7pPr marL="16144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7pPr>
      <a:lvl8pPr marL="20716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8pPr>
      <a:lvl9pPr marL="2528888" indent="-260350" algn="l" defTabSz="1042988" rtl="0" eaLnBrk="1" fontAlgn="base" hangingPunct="1">
        <a:lnSpc>
          <a:spcPts val="2700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4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E685-A0B4-D549-969D-1093EFD3CB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DD4A-44CB-A540-8067-FEC27703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bhishek\Desktop\Fairtrade Ju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292"/>
          <a:stretch>
            <a:fillRect/>
          </a:stretch>
        </p:blipFill>
        <p:spPr bwMode="auto">
          <a:xfrm>
            <a:off x="5778748" y="-1"/>
            <a:ext cx="4916570" cy="47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6648"/>
          <a:stretch/>
        </p:blipFill>
        <p:spPr>
          <a:xfrm>
            <a:off x="18108" y="-1"/>
            <a:ext cx="5760640" cy="4223808"/>
          </a:xfrm>
          <a:prstGeom prst="rect">
            <a:avLst/>
          </a:prstGeom>
        </p:spPr>
      </p:pic>
      <p:pic>
        <p:nvPicPr>
          <p:cNvPr id="5" name="Picture 4" descr="Screen shot 2013-06-04 at 6.43.5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6655"/>
            <a:ext cx="10706100" cy="93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7525" y="6633513"/>
            <a:ext cx="1942470" cy="797822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en-US" sz="1500" dirty="0">
                <a:solidFill>
                  <a:srgbClr val="31859C"/>
                </a:solidFill>
                <a:latin typeface="Arial Bold"/>
                <a:cs typeface="Arial Bold"/>
              </a:rPr>
              <a:t>BY </a:t>
            </a:r>
          </a:p>
          <a:p>
            <a:r>
              <a:rPr lang="en-US" sz="1500" dirty="0">
                <a:solidFill>
                  <a:srgbClr val="31859C"/>
                </a:solidFill>
                <a:latin typeface="Arial Bold"/>
                <a:cs typeface="Arial Bold"/>
              </a:rPr>
              <a:t>FAIRTRADE INDIA</a:t>
            </a:r>
          </a:p>
          <a:p>
            <a:r>
              <a:rPr lang="en-US" sz="1500" dirty="0" smtClean="0">
                <a:solidFill>
                  <a:srgbClr val="31859C"/>
                </a:solidFill>
                <a:latin typeface="Arial Bold"/>
                <a:cs typeface="Arial Bold"/>
              </a:rPr>
              <a:t>2018</a:t>
            </a:r>
            <a:endParaRPr lang="en-US" sz="1500" dirty="0">
              <a:solidFill>
                <a:srgbClr val="31859C"/>
              </a:solidFill>
              <a:latin typeface="Arial Bold"/>
              <a:cs typeface="Arial Bold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199" y="4911055"/>
            <a:ext cx="10439399" cy="8382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Fairtrade Introduction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2018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9" descr="FM_BM_VERT_RGB_P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6516935"/>
            <a:ext cx="749299" cy="8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996655"/>
            <a:ext cx="9918700" cy="914400"/>
          </a:xfrm>
          <a:prstGeom prst="rect">
            <a:avLst/>
          </a:prstGeom>
          <a:solidFill>
            <a:srgbClr val="04C3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5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1"/>
          <p:cNvSpPr>
            <a:spLocks noGrp="1"/>
          </p:cNvSpPr>
          <p:nvPr>
            <p:ph type="title" idx="4294967295"/>
          </p:nvPr>
        </p:nvSpPr>
        <p:spPr>
          <a:xfrm>
            <a:off x="90969" y="108223"/>
            <a:ext cx="10602431" cy="950705"/>
          </a:xfrm>
        </p:spPr>
        <p:txBody>
          <a:bodyPr/>
          <a:lstStyle/>
          <a:p>
            <a:pPr>
              <a:defRPr/>
            </a:pPr>
            <a:r>
              <a:rPr lang="en-GB" altLang="en-US" sz="2700" dirty="0">
                <a:solidFill>
                  <a:srgbClr val="008BAB"/>
                </a:solidFill>
                <a:cs typeface="Arial" pitchFamily="34" charset="0"/>
              </a:rPr>
              <a:t>Global Fairtrade Facts : Fairtrade</a:t>
            </a:r>
            <a:r>
              <a:rPr lang="en-GB" altLang="en-US" sz="27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en-US" sz="2700" dirty="0">
                <a:cs typeface="Arial" pitchFamily="34" charset="0"/>
              </a:rPr>
              <a:t>is an </a:t>
            </a:r>
            <a:r>
              <a:rPr lang="en-GB" altLang="en-US" sz="2700" dirty="0">
                <a:solidFill>
                  <a:srgbClr val="008BAB"/>
                </a:solidFill>
                <a:cs typeface="Arial" pitchFamily="34" charset="0"/>
              </a:rPr>
              <a:t>international movement   			     </a:t>
            </a:r>
            <a:r>
              <a:rPr lang="en-GB" altLang="en-US" sz="2700" dirty="0">
                <a:cs typeface="Arial" pitchFamily="34" charset="0"/>
              </a:rPr>
              <a:t>for </a:t>
            </a:r>
            <a:r>
              <a:rPr lang="en-GB" altLang="en-US" sz="2700" dirty="0">
                <a:solidFill>
                  <a:srgbClr val="008BAB"/>
                </a:solidFill>
                <a:cs typeface="Arial" pitchFamily="34" charset="0"/>
              </a:rPr>
              <a:t>tackling poverty through trade</a:t>
            </a:r>
            <a:r>
              <a:rPr lang="en-GB" altLang="en-US" sz="2700" dirty="0">
                <a:solidFill>
                  <a:srgbClr val="00B9E4"/>
                </a:solidFill>
                <a:cs typeface="Arial" pitchFamily="34" charset="0"/>
              </a:rPr>
              <a:t> </a:t>
            </a:r>
            <a:r>
              <a:rPr lang="en-GB" altLang="en-US" sz="2700" dirty="0">
                <a:solidFill>
                  <a:srgbClr val="000000"/>
                </a:solidFill>
                <a:cs typeface="Arial" pitchFamily="34" charset="0"/>
              </a:rPr>
              <a:t>not aid</a:t>
            </a:r>
          </a:p>
        </p:txBody>
      </p:sp>
      <p:pic>
        <p:nvPicPr>
          <p:cNvPr id="2723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44225" r="72842" b="23688"/>
          <a:stretch>
            <a:fillRect/>
          </a:stretch>
        </p:blipFill>
        <p:spPr bwMode="auto">
          <a:xfrm>
            <a:off x="341595" y="1218204"/>
            <a:ext cx="1711687" cy="31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3" descr="C:\Users\abhishek\Desktop\DESKTOP FILES\FAIRTRADE\FAIRTRADE FRESH START\PRESENTATION\2016 INFOGRAPHICS\infographics_english_201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" y="4501752"/>
            <a:ext cx="2762462" cy="26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0" name="Picture 4" descr="C:\Users\abhishek\Desktop\DESKTOP FILES\FAIRTRADE\FAIRTRADE FRESH START\PRESENTATION\2016 INFOGRAPHICS\infographics_english_2015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21" y="3752627"/>
            <a:ext cx="2558247" cy="246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1" name="Picture 5" descr="C:\Users\abhishek\Desktop\DESKTOP FILES\FAIRTRADE\FAIRTRADE FRESH START\PRESENTATION\2016 INFOGRAPHICS\infographics_english_2015_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34" y="3935008"/>
            <a:ext cx="2604659" cy="25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t="36624" r="23262" b="28624"/>
          <a:stretch/>
        </p:blipFill>
        <p:spPr bwMode="auto">
          <a:xfrm>
            <a:off x="2597234" y="1391398"/>
            <a:ext cx="2228379" cy="208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6" t="47058" r="22897" b="17397"/>
          <a:stretch/>
        </p:blipFill>
        <p:spPr bwMode="auto">
          <a:xfrm>
            <a:off x="7739721" y="1147041"/>
            <a:ext cx="2287499" cy="224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t="20009" r="23627" b="44010"/>
          <a:stretch/>
        </p:blipFill>
        <p:spPr bwMode="auto">
          <a:xfrm>
            <a:off x="5076434" y="5128357"/>
            <a:ext cx="2286490" cy="225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abhishek\Desktop\DESKTOP FILES\FAIRTRADE\FAIRTRADE FRESH START\PRESENTATION\2016 INFOGRAPHICS\infographics_english_2015_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1"/>
          <a:stretch/>
        </p:blipFill>
        <p:spPr bwMode="auto">
          <a:xfrm>
            <a:off x="4842644" y="2367389"/>
            <a:ext cx="2916235" cy="17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97" t="24848" r="29799" b="6882"/>
          <a:stretch/>
        </p:blipFill>
        <p:spPr>
          <a:xfrm>
            <a:off x="90116" y="108223"/>
            <a:ext cx="6480720" cy="4104457"/>
          </a:xfrm>
          <a:prstGeom prst="rect">
            <a:avLst/>
          </a:prstGeom>
        </p:spPr>
      </p:pic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4171232778"/>
              </p:ext>
            </p:extLst>
          </p:nvPr>
        </p:nvGraphicFramePr>
        <p:xfrm>
          <a:off x="5274692" y="4356695"/>
          <a:ext cx="59766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85689" y="5380964"/>
            <a:ext cx="4112939" cy="71260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r>
              <a:rPr lang="en-US" sz="2205" dirty="0"/>
              <a:t>High consumer awareness of the Fairtrade Mark globally</a:t>
            </a:r>
            <a:endParaRPr lang="en-GB" sz="2205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44225" r="72842" b="42213"/>
          <a:stretch/>
        </p:blipFill>
        <p:spPr bwMode="auto">
          <a:xfrm>
            <a:off x="3298032" y="6156895"/>
            <a:ext cx="128938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869" y="1079723"/>
            <a:ext cx="3600400" cy="10180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r>
              <a:rPr lang="en-US" sz="2205" dirty="0"/>
              <a:t>Strong global certified producer and supply chain network</a:t>
            </a:r>
            <a:endParaRPr lang="en-GB" sz="2205" dirty="0"/>
          </a:p>
        </p:txBody>
      </p:sp>
    </p:spTree>
    <p:extLst>
      <p:ext uri="{BB962C8B-B14F-4D97-AF65-F5344CB8AC3E}">
        <p14:creationId xmlns:p14="http://schemas.microsoft.com/office/powerpoint/2010/main" val="1719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16" y="275432"/>
            <a:ext cx="10426066" cy="1128936"/>
          </a:xfrm>
        </p:spPr>
        <p:txBody>
          <a:bodyPr/>
          <a:lstStyle/>
          <a:p>
            <a:r>
              <a:rPr lang="de-DE" sz="2400" dirty="0">
                <a:solidFill>
                  <a:srgbClr val="000000"/>
                </a:solidFill>
                <a:cs typeface="Garamond"/>
              </a:rPr>
              <a:t>Components of </a:t>
            </a:r>
            <a:r>
              <a:rPr lang="de-DE" sz="2400" dirty="0" err="1">
                <a:solidFill>
                  <a:srgbClr val="000000"/>
                </a:solidFill>
                <a:cs typeface="Garamond"/>
              </a:rPr>
              <a:t>Fairtrade</a:t>
            </a:r>
            <a:r>
              <a:rPr lang="de-DE" sz="2400" dirty="0">
                <a:solidFill>
                  <a:srgbClr val="000000"/>
                </a:solidFill>
                <a:cs typeface="Garamond"/>
              </a:rPr>
              <a:t> Approach</a:t>
            </a:r>
            <a:r>
              <a:rPr lang="de-DE" sz="2400" dirty="0">
                <a:solidFill>
                  <a:srgbClr val="008BAB"/>
                </a:solidFill>
                <a:cs typeface="Garamond"/>
              </a:rPr>
              <a:t>: A Social Contract </a:t>
            </a:r>
            <a:r>
              <a:rPr lang="de-DE" sz="2400" dirty="0" err="1">
                <a:solidFill>
                  <a:srgbClr val="008BAB"/>
                </a:solidFill>
                <a:cs typeface="Garamond"/>
              </a:rPr>
              <a:t>for</a:t>
            </a:r>
            <a:r>
              <a:rPr lang="de-DE" sz="2400" dirty="0">
                <a:solidFill>
                  <a:srgbClr val="008BAB"/>
                </a:solidFill>
                <a:cs typeface="Garamond"/>
              </a:rPr>
              <a:t> </a:t>
            </a:r>
            <a:r>
              <a:rPr lang="de-DE" sz="2400" dirty="0" err="1">
                <a:solidFill>
                  <a:srgbClr val="008BAB"/>
                </a:solidFill>
                <a:cs typeface="Garamond"/>
              </a:rPr>
              <a:t>Sustainability</a:t>
            </a:r>
            <a:endParaRPr lang="en-US" sz="2400" dirty="0">
              <a:solidFill>
                <a:srgbClr val="008BAB"/>
              </a:solidFill>
              <a:cs typeface="Garamond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3327" y="906769"/>
            <a:ext cx="6805973" cy="5159862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Works on unlocking the power of producer collectives. Helping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marginal &amp; small producers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to get organised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Partner with businesses to enable domestic and international market access for these producers</a:t>
            </a:r>
          </a:p>
          <a:p>
            <a:pPr>
              <a:lnSpc>
                <a:spcPts val="2500"/>
              </a:lnSpc>
              <a:spcAft>
                <a:spcPts val="0"/>
              </a:spcAft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Sustainable and equitable trading relationships with</a:t>
            </a:r>
          </a:p>
          <a:p>
            <a:pPr lvl="2">
              <a:lnSpc>
                <a:spcPts val="2500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Minimum  support price for producers</a:t>
            </a:r>
          </a:p>
          <a:p>
            <a:pPr lvl="2">
              <a:lnSpc>
                <a:spcPts val="2500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Social investment in producer communities</a:t>
            </a:r>
          </a:p>
          <a:p>
            <a:pPr>
              <a:lnSpc>
                <a:spcPts val="2500"/>
              </a:lnSpc>
              <a:spcAft>
                <a:spcPts val="0"/>
              </a:spcAft>
              <a:buFontTx/>
              <a:buNone/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Ensuring </a:t>
            </a: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producer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&amp; </a:t>
            </a: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business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commitment to sustainable economic, environmental and social standards through independent audits </a:t>
            </a: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by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  FLO-CERT- an ISO 65 Company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Producer capacity building &amp; empowerment in areas including:</a:t>
            </a:r>
          </a:p>
          <a:p>
            <a:pPr lvl="2">
              <a:lnSpc>
                <a:spcPts val="2500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</a:pPr>
            <a:r>
              <a:rPr lang="en-GB" sz="1600" b="0" dirty="0">
                <a:solidFill>
                  <a:schemeClr val="tx1">
                    <a:lumMod val="50000"/>
                    <a:lumOff val="50000"/>
                  </a:schemeClr>
                </a:solidFill>
                <a:cs typeface="Garamond"/>
              </a:rPr>
              <a:t>Climate Change response</a:t>
            </a: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 lvl="2">
              <a:lnSpc>
                <a:spcPts val="2500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</a:pP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Increasing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</a:t>
            </a: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women‘s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</a:t>
            </a:r>
            <a:r>
              <a:rPr lang="de-DE" sz="1600" b="0" dirty="0" err="1">
                <a:solidFill>
                  <a:schemeClr val="bg1">
                    <a:lumMod val="50000"/>
                  </a:schemeClr>
                </a:solidFill>
                <a:cs typeface="Garamond"/>
              </a:rPr>
              <a:t>participation</a:t>
            </a: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 in decisionmaking</a:t>
            </a:r>
          </a:p>
          <a:p>
            <a:pPr lvl="2">
              <a:lnSpc>
                <a:spcPts val="2416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  <a:defRPr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Commercial &amp; technical </a:t>
            </a:r>
            <a:r>
              <a:rPr lang="de-DE" sz="1600" b="0" dirty="0" smtClean="0">
                <a:solidFill>
                  <a:schemeClr val="bg1">
                    <a:lumMod val="50000"/>
                  </a:schemeClr>
                </a:solidFill>
                <a:cs typeface="Garamond"/>
              </a:rPr>
              <a:t>training</a:t>
            </a:r>
          </a:p>
          <a:p>
            <a:pPr marL="914400" lvl="2" indent="0">
              <a:lnSpc>
                <a:spcPts val="2416"/>
              </a:lnSpc>
              <a:spcAft>
                <a:spcPts val="0"/>
              </a:spcAft>
              <a:buClr>
                <a:srgbClr val="04C3ED"/>
              </a:buClr>
              <a:defRPr/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416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  <a:defRPr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cs typeface="Garamond"/>
              </a:rPr>
              <a:t>Labelling on product &amp; communication to consumers </a:t>
            </a:r>
          </a:p>
          <a:p>
            <a:pPr lvl="2">
              <a:lnSpc>
                <a:spcPts val="2500"/>
              </a:lnSpc>
              <a:spcAft>
                <a:spcPts val="0"/>
              </a:spcAft>
              <a:buClr>
                <a:srgbClr val="04C3ED"/>
              </a:buClr>
              <a:buFont typeface="Wingdings" charset="2"/>
              <a:buChar char="§"/>
            </a:pPr>
            <a:endParaRPr lang="de-DE" sz="1600" b="0" dirty="0">
              <a:solidFill>
                <a:schemeClr val="bg1">
                  <a:lumMod val="50000"/>
                </a:schemeClr>
              </a:solidFill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FontTx/>
              <a:buNone/>
            </a:pPr>
            <a:endParaRPr lang="de-DE" sz="16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  <a:p>
            <a:pPr>
              <a:spcAft>
                <a:spcPts val="0"/>
              </a:spcAft>
              <a:buFontTx/>
              <a:buNone/>
            </a:pPr>
            <a:endParaRPr lang="en-US" sz="18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9" name="Picture 8" descr="Screen shot 2014-08-11 at 10.32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1527805"/>
            <a:ext cx="3124200" cy="46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t="42815" r="22392" b="14069"/>
          <a:stretch>
            <a:fillRect/>
          </a:stretch>
        </p:blipFill>
        <p:spPr bwMode="auto">
          <a:xfrm>
            <a:off x="657667" y="3696617"/>
            <a:ext cx="8217622" cy="37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14377" y="168028"/>
            <a:ext cx="9973165" cy="588098"/>
          </a:xfrm>
        </p:spPr>
        <p:txBody>
          <a:bodyPr/>
          <a:lstStyle/>
          <a:p>
            <a:pPr>
              <a:defRPr/>
            </a:pPr>
            <a:r>
              <a:rPr lang="en-GB" altLang="en-US" sz="2426" dirty="0">
                <a:solidFill>
                  <a:srgbClr val="008BAB"/>
                </a:solidFill>
                <a:cs typeface="Arial" pitchFamily="34" charset="0"/>
              </a:rPr>
              <a:t>Fairtrade works across one of the widest range of </a:t>
            </a:r>
            <a:r>
              <a:rPr lang="en-GB" altLang="en-US" sz="2426" dirty="0" err="1">
                <a:solidFill>
                  <a:srgbClr val="008BAB"/>
                </a:solidFill>
                <a:cs typeface="Arial" pitchFamily="34" charset="0"/>
              </a:rPr>
              <a:t>agri</a:t>
            </a:r>
            <a:r>
              <a:rPr lang="en-GB" altLang="en-US" sz="2426" dirty="0">
                <a:solidFill>
                  <a:srgbClr val="008BAB"/>
                </a:solidFill>
                <a:cs typeface="Arial" pitchFamily="34" charset="0"/>
              </a:rPr>
              <a:t>-commodities</a:t>
            </a:r>
            <a:endParaRPr lang="en-GB" altLang="en-US" sz="2426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662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t="27243" r="22392" b="36372"/>
          <a:stretch>
            <a:fillRect/>
          </a:stretch>
        </p:blipFill>
        <p:spPr bwMode="auto">
          <a:xfrm>
            <a:off x="641914" y="735122"/>
            <a:ext cx="8149361" cy="289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703760" y="913652"/>
            <a:ext cx="3782382" cy="5250877"/>
          </a:xfrm>
          <a:prstGeom prst="roundRect">
            <a:avLst>
              <a:gd name="adj" fmla="val 6346"/>
            </a:avLst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410" tIns="48706" rIns="97410" bIns="48706"/>
          <a:lstStyle/>
          <a:p>
            <a:pPr defTabSz="1110994">
              <a:defRPr/>
            </a:pPr>
            <a:endParaRPr lang="en-GB" sz="2205" dirty="0">
              <a:solidFill>
                <a:schemeClr val="tx1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09243" y="6332558"/>
            <a:ext cx="4778298" cy="724621"/>
          </a:xfrm>
          <a:prstGeom prst="rect">
            <a:avLst/>
          </a:prstGeom>
        </p:spPr>
        <p:txBody>
          <a:bodyPr lIns="97410" tIns="48706" rIns="97410" bIns="48706"/>
          <a:lstStyle/>
          <a:p>
            <a:pPr marL="334820" indent="15219" algn="ctr" defTabSz="1019679">
              <a:lnSpc>
                <a:spcPct val="90000"/>
              </a:lnSpc>
              <a:spcAft>
                <a:spcPct val="20000"/>
              </a:spcAft>
              <a:defRPr/>
            </a:pPr>
            <a:endParaRPr lang="en-GB" sz="882" b="1" kern="0" dirty="0">
              <a:solidFill>
                <a:schemeClr val="hlink"/>
              </a:solidFill>
              <a:latin typeface="+mj-lt"/>
              <a:ea typeface="ＭＳ Ｐゴシック" charset="0"/>
            </a:endParaRPr>
          </a:p>
          <a:p>
            <a:pPr defTabSz="1019679">
              <a:lnSpc>
                <a:spcPct val="90000"/>
              </a:lnSpc>
              <a:spcAft>
                <a:spcPct val="20000"/>
              </a:spcAft>
              <a:defRPr/>
            </a:pPr>
            <a:r>
              <a:rPr lang="en-GB" sz="1323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</a:rPr>
              <a:t>Justin King, Former CEO, Sainsbury’s </a:t>
            </a:r>
          </a:p>
          <a:p>
            <a:pPr defTabSz="1019679">
              <a:lnSpc>
                <a:spcPct val="90000"/>
              </a:lnSpc>
              <a:spcAft>
                <a:spcPct val="20000"/>
              </a:spcAft>
              <a:defRPr/>
            </a:pPr>
            <a:r>
              <a:rPr lang="en-GB" sz="1323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</a:rPr>
              <a:t>(UK’s 3</a:t>
            </a:r>
            <a:r>
              <a:rPr lang="en-GB" sz="1323" b="1" kern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</a:rPr>
              <a:t>rd</a:t>
            </a:r>
            <a:r>
              <a:rPr lang="en-GB" sz="1323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</a:rPr>
              <a:t> largest supermarket)</a:t>
            </a:r>
          </a:p>
          <a:p>
            <a:pPr marL="334820" indent="-334820" algn="ctr" defTabSz="1019679">
              <a:lnSpc>
                <a:spcPct val="90000"/>
              </a:lnSpc>
              <a:spcAft>
                <a:spcPct val="20000"/>
              </a:spcAft>
              <a:defRPr/>
            </a:pPr>
            <a:endParaRPr lang="en-GB" sz="2315" b="1" kern="0" dirty="0">
              <a:solidFill>
                <a:srgbClr val="6699FF"/>
              </a:solidFill>
              <a:ea typeface="ＭＳ Ｐゴシック" charset="0"/>
            </a:endParaRPr>
          </a:p>
        </p:txBody>
      </p:sp>
      <p:pic>
        <p:nvPicPr>
          <p:cNvPr id="260100" name="Picture 4" descr="Justin and Rennick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0" y="955659"/>
            <a:ext cx="4340725" cy="380163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Sam.Dormer\Products\Cocoa &amp; Chocolate\Cadbury\cadbury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30" y="1106184"/>
            <a:ext cx="1415987" cy="6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lisa.rinaldini\Desktop\logos\starbuck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2" y="2604435"/>
            <a:ext cx="834890" cy="8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lisa.rinaldini\Desktop\logos\tate and lyl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71" y="3696618"/>
            <a:ext cx="1403734" cy="3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lisa.rinaldini\Desktop\logos\M&amp;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94" y="3948659"/>
            <a:ext cx="987165" cy="6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Y:\Communications\Unrestricted\Lisa Rinaldini\images[2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45" y="3462078"/>
            <a:ext cx="1365228" cy="4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Y:\Communications\Unrestricted\Lisa Rinaldini\images[9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19" y="1176197"/>
            <a:ext cx="1485999" cy="5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Documents and Settings\reena.agarwal\My Documents\My Pictures\waitros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04" y="1932322"/>
            <a:ext cx="1584014" cy="3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977971" y="252043"/>
            <a:ext cx="8555428" cy="486581"/>
          </a:xfrm>
          <a:prstGeom prst="rect">
            <a:avLst/>
          </a:prstGeom>
        </p:spPr>
        <p:txBody>
          <a:bodyPr lIns="97410" tIns="48706" rIns="97410" bIns="48706"/>
          <a:lstStyle/>
          <a:p>
            <a:pPr algn="ctr" defTabSz="1019679">
              <a:defRPr/>
            </a:pPr>
            <a:endParaRPr lang="en-GB" sz="2095" b="1" kern="0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0" name="Picture 88" descr="Kit Kat (Transparent)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37249" y="2436407"/>
            <a:ext cx="651109" cy="4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22"/>
          <p:cNvSpPr/>
          <p:nvPr/>
        </p:nvSpPr>
        <p:spPr bwMode="auto">
          <a:xfrm>
            <a:off x="1096990" y="4967330"/>
            <a:ext cx="4384483" cy="1480747"/>
          </a:xfrm>
          <a:prstGeom prst="wedgeRoundRectCallout">
            <a:avLst>
              <a:gd name="adj1" fmla="val -29429"/>
              <a:gd name="adj2" fmla="val -63462"/>
              <a:gd name="adj3" fmla="val 16667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410" tIns="48706" rIns="97410" bIns="48706"/>
          <a:lstStyle/>
          <a:p>
            <a:pPr algn="just" defTabSz="1019679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213" i="1" kern="0" dirty="0">
                <a:solidFill>
                  <a:srgbClr val="414042"/>
                </a:solidFill>
                <a:ea typeface="ＭＳ Ｐゴシック" charset="0"/>
              </a:rPr>
              <a:t>“I know that Fairtrade works. I have seen the positive impact on the banana growers in the Windward Islands since we decided at the end of 2006 to move Sainsbury’s bananas to 100% Fairtrade. But we are not doing this for altruistic reasons – we know that our customers support the objectives of Fairtrade in helping guarantee farmers in the developing world a fair and stable price.”</a:t>
            </a: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808193" y="152276"/>
            <a:ext cx="8873982" cy="761377"/>
          </a:xfrm>
          <a:prstGeom prst="rect">
            <a:avLst/>
          </a:prstGeom>
        </p:spPr>
        <p:txBody>
          <a:bodyPr lIns="97410" tIns="48706" rIns="97410" bIns="48706">
            <a:normAutofit lnSpcReduction="10000"/>
          </a:bodyPr>
          <a:lstStyle/>
          <a:p>
            <a:pPr algn="ctr" defTabSz="487011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GB" sz="2315" b="1" dirty="0" err="1">
                <a:latin typeface="+mj-lt"/>
                <a:cs typeface="Garamond"/>
              </a:rPr>
              <a:t>Fairtrade</a:t>
            </a:r>
            <a:r>
              <a:rPr lang="en-GB" sz="2315" b="1" dirty="0">
                <a:latin typeface="+mj-lt"/>
                <a:cs typeface="Garamond"/>
              </a:rPr>
              <a:t> partners with businesses </a:t>
            </a:r>
            <a:r>
              <a:rPr lang="en-GB" sz="2315" b="1" dirty="0">
                <a:solidFill>
                  <a:srgbClr val="008BAB"/>
                </a:solidFill>
                <a:latin typeface="+mj-lt"/>
                <a:cs typeface="Garamond"/>
              </a:rPr>
              <a:t>for creating sustainable supply chain</a:t>
            </a:r>
          </a:p>
        </p:txBody>
      </p:sp>
      <p:pic>
        <p:nvPicPr>
          <p:cNvPr id="260112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24" y="3211786"/>
            <a:ext cx="610853" cy="7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3" name="Picture 14" descr="http://logolook.de/wp-content/uploads/puma_logo_blkwh_2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53" y="2352393"/>
            <a:ext cx="1321471" cy="7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4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08" y="2028589"/>
            <a:ext cx="1354726" cy="3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15" name="Slide Number Placeholder 4"/>
          <p:cNvSpPr txBox="1">
            <a:spLocks/>
          </p:cNvSpPr>
          <p:nvPr/>
        </p:nvSpPr>
        <p:spPr bwMode="auto">
          <a:xfrm>
            <a:off x="7718346" y="7286467"/>
            <a:ext cx="2217620" cy="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6" tIns="42697" rIns="85396" bIns="42697" anchor="ctr"/>
          <a:lstStyle>
            <a:lvl1pPr defTabSz="800100" eaLnBrk="0" hangingPunct="0">
              <a:lnSpc>
                <a:spcPts val="2975"/>
              </a:lnSpc>
              <a:spcAft>
                <a:spcPct val="20000"/>
              </a:spcAft>
              <a:buFont typeface="Arial" panose="020B0604020202020204" pitchFamily="34" charset="0"/>
              <a:defRPr sz="2600" b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258763" indent="-258763" defTabSz="800100" eaLnBrk="0" hangingPunct="0">
              <a:lnSpc>
                <a:spcPts val="2975"/>
              </a:lnSpc>
              <a:spcAft>
                <a:spcPct val="70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38238" indent="-225425" defTabSz="800100" eaLnBrk="0" hangingPunct="0">
              <a:lnSpc>
                <a:spcPts val="2363"/>
              </a:lnSpc>
              <a:spcAft>
                <a:spcPct val="40000"/>
              </a:spcAft>
              <a:buFont typeface="Arial" panose="020B0604020202020204" pitchFamily="34" charset="0"/>
              <a:defRPr sz="2100" b="1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23838" indent="-223838" defTabSz="800100" eaLnBrk="0" hangingPunct="0">
              <a:lnSpc>
                <a:spcPts val="2363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609600" indent="-223838" defTabSz="800100" eaLnBrk="0" hangingPunct="0">
              <a:lnSpc>
                <a:spcPts val="2363"/>
              </a:lnSpc>
              <a:spcAft>
                <a:spcPct val="40000"/>
              </a:spcAft>
              <a:buFont typeface="Symbol" panose="05050102010706020507" pitchFamily="18" charset="2"/>
              <a:buChar char="-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066800" indent="-223838" defTabSz="800100" eaLnBrk="0" fontAlgn="base" hangingPunct="0">
              <a:lnSpc>
                <a:spcPts val="2363"/>
              </a:lnSpc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Char char="-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1524000" indent="-223838" defTabSz="800100" eaLnBrk="0" fontAlgn="base" hangingPunct="0">
              <a:lnSpc>
                <a:spcPts val="2363"/>
              </a:lnSpc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Char char="-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1981200" indent="-223838" defTabSz="800100" eaLnBrk="0" fontAlgn="base" hangingPunct="0">
              <a:lnSpc>
                <a:spcPts val="2363"/>
              </a:lnSpc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Char char="-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438400" indent="-223838" defTabSz="800100" eaLnBrk="0" fontAlgn="base" hangingPunct="0">
              <a:lnSpc>
                <a:spcPts val="2363"/>
              </a:lnSpc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Char char="-"/>
              <a:defRPr sz="2100">
                <a:solidFill>
                  <a:schemeClr val="hlin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fld id="{707AE485-E770-42F6-9445-BE603CD4F8A1}" type="slidenum">
              <a:rPr lang="en-US" altLang="en-US" sz="1213" b="0">
                <a:solidFill>
                  <a:schemeClr val="accent1"/>
                </a:solidFill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213" b="0">
              <a:solidFill>
                <a:schemeClr val="accent1"/>
              </a:solidFill>
            </a:endParaRPr>
          </a:p>
        </p:txBody>
      </p:sp>
      <p:pic>
        <p:nvPicPr>
          <p:cNvPr id="260116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0968" r="7123" b="30968"/>
          <a:stretch>
            <a:fillRect/>
          </a:stretch>
        </p:blipFill>
        <p:spPr bwMode="auto">
          <a:xfrm>
            <a:off x="6053818" y="4284715"/>
            <a:ext cx="1612020" cy="4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7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9" t="24132" r="2757" b="64757"/>
          <a:stretch>
            <a:fillRect/>
          </a:stretch>
        </p:blipFill>
        <p:spPr bwMode="auto">
          <a:xfrm>
            <a:off x="8021147" y="4685533"/>
            <a:ext cx="1158693" cy="5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3" t="25369" r="15894" b="57864"/>
          <a:stretch>
            <a:fillRect/>
          </a:stretch>
        </p:blipFill>
        <p:spPr bwMode="auto">
          <a:xfrm>
            <a:off x="5856036" y="4704786"/>
            <a:ext cx="1002917" cy="8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 rot="10800000" flipV="1">
            <a:off x="17684" y="3410851"/>
            <a:ext cx="10441582" cy="1356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1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>
          <a:xfrm>
            <a:off x="7756774" y="36215"/>
            <a:ext cx="2846510" cy="648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49894">
              <a:defRPr/>
            </a:pPr>
            <a:r>
              <a:rPr lang="en-US" altLang="en-US" sz="2315" kern="1200" dirty="0">
                <a:solidFill>
                  <a:schemeClr val="tx1"/>
                </a:solidFill>
                <a:ea typeface="+mn-ea"/>
              </a:rPr>
              <a:t>Media Engagement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-341932" y="3492599"/>
            <a:ext cx="4804688" cy="5678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1042988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defRPr sz="3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301625" indent="-301625" algn="l" defTabSz="1042988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70000"/>
              </a:spcAft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hlink"/>
                </a:solidFill>
                <a:latin typeface="+mn-lt"/>
                <a:cs typeface="+mn-cs"/>
              </a:defRPr>
            </a:lvl2pPr>
            <a:lvl3pPr marL="1143000" indent="-22860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defRPr sz="2400" b="1">
                <a:solidFill>
                  <a:schemeClr val="hlink"/>
                </a:solidFill>
                <a:latin typeface="+mn-lt"/>
                <a:cs typeface="+mn-cs"/>
              </a:defRPr>
            </a:lvl3pPr>
            <a:lvl4pPr marL="260350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>
                <a:solidFill>
                  <a:schemeClr val="hlink"/>
                </a:solidFill>
                <a:latin typeface="+mn-lt"/>
                <a:cs typeface="+mn-cs"/>
              </a:defRPr>
            </a:lvl4pPr>
            <a:lvl5pPr marL="7000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5pPr>
            <a:lvl6pPr marL="11572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6pPr>
            <a:lvl7pPr marL="16144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7pPr>
            <a:lvl8pPr marL="20716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8pPr>
            <a:lvl9pPr marL="25288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ct val="0"/>
              </a:spcAft>
              <a:defRPr/>
            </a:pPr>
            <a:r>
              <a:rPr lang="en-GB" altLang="en-US" kern="1200" dirty="0">
                <a:solidFill>
                  <a:srgbClr val="00BCE4"/>
                </a:solidFill>
                <a:latin typeface="+mj-lt"/>
                <a:ea typeface="ＭＳ Ｐゴシック" pitchFamily="34" charset="-128"/>
                <a:cs typeface="+mj-cs"/>
              </a:rPr>
              <a:t>   </a:t>
            </a:r>
            <a:r>
              <a:rPr lang="en-GB" altLang="en-US" sz="2315" dirty="0">
                <a:solidFill>
                  <a:schemeClr val="tx1"/>
                </a:solidFill>
                <a:latin typeface="+mj-lt"/>
                <a:cs typeface="+mj-cs"/>
              </a:rPr>
              <a:t>Direct Consumer Engagement</a:t>
            </a:r>
          </a:p>
        </p:txBody>
      </p:sp>
      <p:pic>
        <p:nvPicPr>
          <p:cNvPr id="12" name="Picture 6" descr="Screen shot 2015-06-11 at 5.37.3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/>
          <a:stretch>
            <a:fillRect/>
          </a:stretch>
        </p:blipFill>
        <p:spPr bwMode="auto">
          <a:xfrm>
            <a:off x="4201210" y="5674006"/>
            <a:ext cx="1001474" cy="14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90116" y="36215"/>
            <a:ext cx="25813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9894">
              <a:defRPr/>
            </a:pPr>
            <a:r>
              <a:rPr lang="en-US" altLang="en-US" sz="2315" dirty="0">
                <a:solidFill>
                  <a:schemeClr val="tx1"/>
                </a:solidFill>
                <a:ea typeface="+mn-ea"/>
              </a:rPr>
              <a:t>Retail Activation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9003261" y="3633659"/>
            <a:ext cx="1630974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9894">
              <a:defRPr/>
            </a:pPr>
            <a:r>
              <a:rPr lang="en-US" altLang="en-US" sz="2315" dirty="0">
                <a:solidFill>
                  <a:schemeClr val="tx1"/>
                </a:solidFill>
                <a:ea typeface="+mn-ea"/>
              </a:rPr>
              <a:t>Producers</a:t>
            </a:r>
          </a:p>
        </p:txBody>
      </p:sp>
      <p:sp>
        <p:nvSpPr>
          <p:cNvPr id="21" name="Rectangle 20"/>
          <p:cNvSpPr/>
          <p:nvPr/>
        </p:nvSpPr>
        <p:spPr bwMode="auto">
          <a:xfrm rot="5400000" flipV="1">
            <a:off x="1557007" y="3717685"/>
            <a:ext cx="7561263" cy="12589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0636" y="4428703"/>
            <a:ext cx="126741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1900" b="1" dirty="0" smtClean="0"/>
          </a:p>
          <a:p>
            <a:r>
              <a:rPr lang="en-IN" sz="1900" b="1" dirty="0" smtClean="0"/>
              <a:t>IN INDIA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18659" y="468263"/>
            <a:ext cx="5176340" cy="7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Fairtrade products available online on Amazon.in and Big Basket.com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90116" y="2340471"/>
            <a:ext cx="5176340" cy="7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Fairtrade products available across over 5000 point of sale in India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98352" y="3996655"/>
            <a:ext cx="5680396" cy="10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Fairtrade works closley with schools, 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workplaces, universities, across 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Consumer campaigns.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0" y="5705043"/>
            <a:ext cx="1818654" cy="14558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20" y="5705043"/>
            <a:ext cx="1938936" cy="1454202"/>
          </a:xfrm>
          <a:prstGeom prst="rect">
            <a:avLst/>
          </a:prstGeom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494106" y="491479"/>
            <a:ext cx="2300866" cy="69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Regular media coverage in TV, print and online media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489989" y="1548383"/>
            <a:ext cx="2232975" cy="13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Active across multiple social media platforms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endParaRPr lang="en-US" sz="18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354812" y="3996655"/>
            <a:ext cx="4248472" cy="72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80 Fairtrade certified producer organizations in India</a:t>
            </a: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endParaRPr lang="en-US" sz="18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5558419" y="5148783"/>
            <a:ext cx="2524586" cy="159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de-DE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1,47,600 farmers and workers on the Fairtrade system in India</a:t>
            </a:r>
            <a:endParaRPr lang="de-DE" sz="18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  <a:p>
            <a:pPr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endParaRPr lang="en-US" sz="1800" b="0" dirty="0">
              <a:solidFill>
                <a:schemeClr val="bg1">
                  <a:lumMod val="5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5548907" y="6508744"/>
            <a:ext cx="3977841" cy="72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1042988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ts val="25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à"/>
            </a:pP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India farmers received a total Fairtrade Premium of INR 20 CR in the year 2014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94" y="4640355"/>
            <a:ext cx="2527773" cy="1645581"/>
          </a:xfrm>
          <a:prstGeom prst="rect">
            <a:avLst/>
          </a:prstGeom>
        </p:spPr>
      </p:pic>
      <p:pic>
        <p:nvPicPr>
          <p:cNvPr id="36" name="Picture 5" descr="Screen shot 2015-01-08 at 6.33.10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91" y="612279"/>
            <a:ext cx="2807585" cy="17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24539" r="44117" b="10340"/>
          <a:stretch/>
        </p:blipFill>
        <p:spPr bwMode="auto">
          <a:xfrm>
            <a:off x="7689482" y="1597333"/>
            <a:ext cx="1409675" cy="17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7" descr="Screen shot 2014-02-08 at 11.14.20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66" y="2204646"/>
            <a:ext cx="822797" cy="10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3289" r="553" b="10475"/>
          <a:stretch/>
        </p:blipFill>
        <p:spPr>
          <a:xfrm>
            <a:off x="2148322" y="868774"/>
            <a:ext cx="2740043" cy="133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/>
        </p:blipFill>
        <p:spPr>
          <a:xfrm>
            <a:off x="4626620" y="2700511"/>
            <a:ext cx="1589376" cy="1728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 descr="Screen shot 2014-12-01 at 7.42.11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9399" y="2340470"/>
            <a:ext cx="1630012" cy="991293"/>
          </a:xfrm>
          <a:prstGeom prst="rect">
            <a:avLst/>
          </a:prstGeom>
        </p:spPr>
      </p:pic>
      <p:pic>
        <p:nvPicPr>
          <p:cNvPr id="46" name="Picture 13" descr="Screen shot 2014-02-08 at 11.52.19 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55" y="937325"/>
            <a:ext cx="1279756" cy="13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creen shot 2014-12-01 at 7.45.0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5913" y="2556495"/>
            <a:ext cx="1049929" cy="772336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2587" r="41898" b="11241"/>
          <a:stretch/>
        </p:blipFill>
        <p:spPr bwMode="auto">
          <a:xfrm>
            <a:off x="7683193" y="479482"/>
            <a:ext cx="887856" cy="1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1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G_1749_edit_F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" r="6485" b="13674"/>
          <a:stretch/>
        </p:blipFill>
        <p:spPr>
          <a:xfrm>
            <a:off x="0" y="36215"/>
            <a:ext cx="10693399" cy="75655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001" y="196223"/>
            <a:ext cx="6485562" cy="1258887"/>
          </a:xfrm>
        </p:spPr>
        <p:txBody>
          <a:bodyPr/>
          <a:lstStyle/>
          <a:p>
            <a:r>
              <a:rPr lang="en-GB" sz="2430" kern="1200" dirty="0">
                <a:solidFill>
                  <a:schemeClr val="tx1"/>
                </a:solidFill>
                <a:ea typeface="+mn-ea"/>
              </a:rPr>
              <a:t>How could </a:t>
            </a:r>
            <a:r>
              <a:rPr lang="en-GB" sz="2430" kern="1200" dirty="0">
                <a:solidFill>
                  <a:srgbClr val="008BAB"/>
                </a:solidFill>
                <a:ea typeface="+mn-ea"/>
              </a:rPr>
              <a:t>Fairtrade</a:t>
            </a:r>
            <a:r>
              <a:rPr lang="en-GB" sz="2430" kern="1200" dirty="0">
                <a:solidFill>
                  <a:schemeClr val="tx1"/>
                </a:solidFill>
                <a:ea typeface="+mn-ea"/>
              </a:rPr>
              <a:t> work for you?</a:t>
            </a:r>
            <a:r>
              <a:rPr lang="en-GB" dirty="0"/>
              <a:t/>
            </a:r>
            <a:br>
              <a:rPr lang="en-GB" dirty="0"/>
            </a:br>
            <a:endParaRPr lang="de-DE" dirty="0"/>
          </a:p>
        </p:txBody>
      </p:sp>
      <p:grpSp>
        <p:nvGrpSpPr>
          <p:cNvPr id="44" name="Gruppierung 43"/>
          <p:cNvGrpSpPr/>
          <p:nvPr/>
        </p:nvGrpSpPr>
        <p:grpSpPr>
          <a:xfrm>
            <a:off x="450156" y="1782942"/>
            <a:ext cx="1905411" cy="1746627"/>
            <a:chOff x="467544" y="2060848"/>
            <a:chExt cx="1728191" cy="1584176"/>
          </a:xfrm>
        </p:grpSpPr>
        <p:sp>
          <p:nvSpPr>
            <p:cNvPr id="8" name="Oval 7"/>
            <p:cNvSpPr/>
            <p:nvPr/>
          </p:nvSpPr>
          <p:spPr bwMode="auto">
            <a:xfrm>
              <a:off x="539552" y="2060848"/>
              <a:ext cx="1584175" cy="1584176"/>
            </a:xfrm>
            <a:prstGeom prst="ellipse">
              <a:avLst/>
            </a:prstGeom>
            <a:solidFill>
              <a:srgbClr val="D7E26E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67544" y="2413337"/>
              <a:ext cx="1728191" cy="93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13" dirty="0"/>
                <a:t>Association with </a:t>
              </a:r>
              <a:br>
                <a:rPr lang="en-US" sz="1213" dirty="0"/>
              </a:br>
              <a:r>
                <a:rPr lang="en-US" sz="1213" b="1" dirty="0"/>
                <a:t>MOST TRUSTED  </a:t>
              </a:r>
            </a:p>
            <a:p>
              <a:pPr lvl="0" algn="ctr"/>
              <a:r>
                <a:rPr lang="en-US" sz="1213" dirty="0"/>
                <a:t>third-party </a:t>
              </a:r>
            </a:p>
            <a:p>
              <a:pPr lvl="0" algn="ctr"/>
              <a:r>
                <a:rPr lang="en-US" sz="1213" dirty="0"/>
                <a:t>certification</a:t>
              </a:r>
            </a:p>
            <a:p>
              <a:pPr lvl="0" algn="ctr"/>
              <a:r>
                <a:rPr lang="en-US" sz="1213" dirty="0"/>
                <a:t>scheme</a:t>
              </a:r>
              <a:endParaRPr lang="en-GB" sz="1213" dirty="0"/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2117391" y="1782942"/>
            <a:ext cx="1905411" cy="1746627"/>
            <a:chOff x="467544" y="2060848"/>
            <a:chExt cx="1728192" cy="1584176"/>
          </a:xfrm>
        </p:grpSpPr>
        <p:sp>
          <p:nvSpPr>
            <p:cNvPr id="33" name="Oval 32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D7E26E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67544" y="2413337"/>
              <a:ext cx="1728192" cy="76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b="1" dirty="0">
                  <a:solidFill>
                    <a:srgbClr val="000000"/>
                  </a:solidFill>
                </a:rPr>
                <a:t>PROVEN TRACK RECORD </a:t>
              </a:r>
              <a:r>
                <a:rPr lang="en-GB" sz="1213" dirty="0">
                  <a:solidFill>
                    <a:srgbClr val="000000"/>
                  </a:solidFill>
                </a:rPr>
                <a:t>on social, environmental and economic impact</a:t>
              </a:r>
            </a:p>
          </p:txBody>
        </p:sp>
      </p:grpSp>
      <p:grpSp>
        <p:nvGrpSpPr>
          <p:cNvPr id="35" name="Gruppierung 34"/>
          <p:cNvGrpSpPr/>
          <p:nvPr/>
        </p:nvGrpSpPr>
        <p:grpSpPr>
          <a:xfrm>
            <a:off x="3784626" y="1782942"/>
            <a:ext cx="1905411" cy="1746627"/>
            <a:chOff x="467544" y="2060848"/>
            <a:chExt cx="1728192" cy="1584176"/>
          </a:xfrm>
        </p:grpSpPr>
        <p:sp>
          <p:nvSpPr>
            <p:cNvPr id="36" name="Oval 35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D7E26E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67544" y="2413337"/>
              <a:ext cx="1728192" cy="93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13" b="1" dirty="0">
                  <a:solidFill>
                    <a:srgbClr val="000000"/>
                  </a:solidFill>
                </a:rPr>
                <a:t>GOOD CONSUMER RECOGNITION </a:t>
              </a:r>
              <a:r>
                <a:rPr lang="en-US" sz="1213" dirty="0">
                  <a:solidFill>
                    <a:srgbClr val="000000"/>
                  </a:solidFill>
                </a:rPr>
                <a:t>and trust  brings value</a:t>
              </a:r>
              <a:br>
                <a:rPr lang="en-US" sz="1213" dirty="0">
                  <a:solidFill>
                    <a:srgbClr val="000000"/>
                  </a:solidFill>
                </a:rPr>
              </a:br>
              <a:r>
                <a:rPr lang="en-US" sz="1213" dirty="0">
                  <a:solidFill>
                    <a:srgbClr val="000000"/>
                  </a:solidFill>
                </a:rPr>
                <a:t>and credibility to</a:t>
              </a:r>
              <a:br>
                <a:rPr lang="en-US" sz="1213" dirty="0">
                  <a:solidFill>
                    <a:srgbClr val="000000"/>
                  </a:solidFill>
                </a:rPr>
              </a:br>
              <a:r>
                <a:rPr lang="en-US" sz="1213" dirty="0">
                  <a:solidFill>
                    <a:srgbClr val="000000"/>
                  </a:solidFill>
                </a:rPr>
                <a:t>your business</a:t>
              </a:r>
              <a:endParaRPr lang="en-GB" sz="1213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uppierung 37"/>
          <p:cNvGrpSpPr/>
          <p:nvPr/>
        </p:nvGrpSpPr>
        <p:grpSpPr>
          <a:xfrm>
            <a:off x="1323469" y="3132609"/>
            <a:ext cx="1905411" cy="1746627"/>
            <a:chOff x="467544" y="2060848"/>
            <a:chExt cx="1728192" cy="1584176"/>
          </a:xfrm>
        </p:grpSpPr>
        <p:sp>
          <p:nvSpPr>
            <p:cNvPr id="39" name="Oval 38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D7E26E">
                <a:alpha val="7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67544" y="2413337"/>
              <a:ext cx="1728192" cy="76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Simple way to help communicate that</a:t>
              </a:r>
              <a:br>
                <a:rPr lang="en-GB" sz="1213" dirty="0">
                  <a:solidFill>
                    <a:schemeClr val="bg1"/>
                  </a:solidFill>
                </a:rPr>
              </a:br>
              <a:r>
                <a:rPr lang="en-GB" sz="1213" b="1" dirty="0"/>
                <a:t>YOUR COMPANY </a:t>
              </a:r>
              <a:br>
                <a:rPr lang="en-GB" sz="1213" b="1" dirty="0"/>
              </a:br>
              <a:r>
                <a:rPr lang="en-GB" sz="1213" b="1" dirty="0"/>
                <a:t>IS DOING GOOD</a:t>
              </a:r>
            </a:p>
          </p:txBody>
        </p:sp>
      </p:grpSp>
      <p:grpSp>
        <p:nvGrpSpPr>
          <p:cNvPr id="41" name="Gruppierung 40"/>
          <p:cNvGrpSpPr/>
          <p:nvPr/>
        </p:nvGrpSpPr>
        <p:grpSpPr>
          <a:xfrm>
            <a:off x="2990705" y="3132609"/>
            <a:ext cx="1905411" cy="1746627"/>
            <a:chOff x="467544" y="2060848"/>
            <a:chExt cx="1728192" cy="1584176"/>
          </a:xfrm>
        </p:grpSpPr>
        <p:sp>
          <p:nvSpPr>
            <p:cNvPr id="42" name="Oval 41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D7E26E">
                <a:alpha val="7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67544" y="2413337"/>
              <a:ext cx="1728192" cy="76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Work with </a:t>
              </a:r>
              <a:r>
                <a:rPr lang="en-GB" sz="1213" dirty="0" err="1">
                  <a:solidFill>
                    <a:schemeClr val="bg1"/>
                  </a:solidFill>
                </a:rPr>
                <a:t>Fairtrade</a:t>
              </a:r>
              <a:r>
                <a:rPr lang="en-GB" sz="1213" dirty="0">
                  <a:solidFill>
                    <a:schemeClr val="bg1"/>
                  </a:solidFill>
                </a:rPr>
                <a:t> </a:t>
              </a:r>
              <a:r>
                <a:rPr lang="en-GB" sz="1213" b="1" dirty="0"/>
                <a:t>YOUR BUSINESS</a:t>
              </a:r>
            </a:p>
            <a:p>
              <a:pPr lvl="0" algn="ctr"/>
              <a:r>
                <a:rPr lang="en-GB" sz="1213" b="1" dirty="0"/>
                <a:t>CAN MAKE REAL IMPACT</a:t>
              </a:r>
            </a:p>
          </p:txBody>
        </p:sp>
      </p:grpSp>
      <p:grpSp>
        <p:nvGrpSpPr>
          <p:cNvPr id="45" name="Gruppierung 44"/>
          <p:cNvGrpSpPr/>
          <p:nvPr/>
        </p:nvGrpSpPr>
        <p:grpSpPr>
          <a:xfrm>
            <a:off x="450156" y="4482276"/>
            <a:ext cx="1905411" cy="1746627"/>
            <a:chOff x="467544" y="2060848"/>
            <a:chExt cx="1728191" cy="1584176"/>
          </a:xfrm>
        </p:grpSpPr>
        <p:sp>
          <p:nvSpPr>
            <p:cNvPr id="46" name="Oval 45"/>
            <p:cNvSpPr/>
            <p:nvPr/>
          </p:nvSpPr>
          <p:spPr bwMode="auto">
            <a:xfrm>
              <a:off x="539552" y="2060848"/>
              <a:ext cx="1584175" cy="1584176"/>
            </a:xfrm>
            <a:prstGeom prst="ellipse">
              <a:avLst/>
            </a:prstGeom>
            <a:solidFill>
              <a:srgbClr val="56DFFF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67544" y="2540804"/>
              <a:ext cx="1728191" cy="59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A more credible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connect with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consumers </a:t>
              </a:r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2117391" y="4482276"/>
            <a:ext cx="1905411" cy="1746627"/>
            <a:chOff x="467544" y="2060848"/>
            <a:chExt cx="1728192" cy="1584176"/>
          </a:xfrm>
        </p:grpSpPr>
        <p:sp>
          <p:nvSpPr>
            <p:cNvPr id="49" name="Oval 48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56DFFF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67544" y="2515543"/>
              <a:ext cx="1728192" cy="76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Better Risk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Management for 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your </a:t>
              </a:r>
              <a:r>
                <a:rPr lang="en-GB" sz="1213" dirty="0" err="1">
                  <a:solidFill>
                    <a:schemeClr val="bg1"/>
                  </a:solidFill>
                </a:rPr>
                <a:t>agri</a:t>
              </a:r>
              <a:r>
                <a:rPr lang="en-GB" sz="1213" dirty="0">
                  <a:solidFill>
                    <a:schemeClr val="bg1"/>
                  </a:solidFill>
                </a:rPr>
                <a:t>-value chains 	</a:t>
              </a:r>
            </a:p>
          </p:txBody>
        </p:sp>
      </p:grpSp>
      <p:grpSp>
        <p:nvGrpSpPr>
          <p:cNvPr id="51" name="Gruppierung 50"/>
          <p:cNvGrpSpPr/>
          <p:nvPr/>
        </p:nvGrpSpPr>
        <p:grpSpPr>
          <a:xfrm>
            <a:off x="3784626" y="4482276"/>
            <a:ext cx="1905411" cy="1746627"/>
            <a:chOff x="467544" y="2060848"/>
            <a:chExt cx="1728192" cy="1584176"/>
          </a:xfrm>
        </p:grpSpPr>
        <p:sp>
          <p:nvSpPr>
            <p:cNvPr id="52" name="Oval 51"/>
            <p:cNvSpPr/>
            <p:nvPr/>
          </p:nvSpPr>
          <p:spPr bwMode="auto">
            <a:xfrm>
              <a:off x="539552" y="2060848"/>
              <a:ext cx="1584176" cy="1584176"/>
            </a:xfrm>
            <a:prstGeom prst="ellipse">
              <a:avLst/>
            </a:prstGeom>
            <a:solidFill>
              <a:srgbClr val="56DFFF">
                <a:alpha val="60000"/>
              </a:srgbClr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0407" tIns="50407" rIns="50407" bIns="50407" numCol="1" rtlCol="0" anchor="ctr" anchorCtr="0" compatLnSpc="1">
              <a:prstTxWarp prst="textNoShape">
                <a:avLst/>
              </a:prstTxWarp>
            </a:bodyPr>
            <a:lstStyle/>
            <a:p>
              <a:pPr marL="504063" algn="r" defTabSz="1008126" hangingPunct="0"/>
              <a:endParaRPr lang="de-DE" sz="1764">
                <a:solidFill>
                  <a:srgbClr val="4F504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467544" y="2540804"/>
              <a:ext cx="1728192" cy="59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Deeper 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sustainability </a:t>
              </a:r>
            </a:p>
            <a:p>
              <a:pPr lvl="0" algn="ctr"/>
              <a:r>
                <a:rPr lang="en-GB" sz="1213" dirty="0">
                  <a:solidFill>
                    <a:schemeClr val="bg1"/>
                  </a:solidFill>
                </a:rPr>
                <a:t>Impact</a:t>
              </a:r>
            </a:p>
          </p:txBody>
        </p:sp>
      </p:grpSp>
      <p:pic>
        <p:nvPicPr>
          <p:cNvPr id="29" name="Picture 18" descr="FT_BM_VERT_RGB_N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6484881"/>
            <a:ext cx="763127" cy="8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4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38388" y="1908423"/>
            <a:ext cx="6129337" cy="1620837"/>
          </a:xfrm>
        </p:spPr>
        <p:txBody>
          <a:bodyPr/>
          <a:lstStyle/>
          <a:p>
            <a:pPr algn="ctr"/>
            <a:r>
              <a:rPr lang="en-US" dirty="0">
                <a:latin typeface="Garamond"/>
                <a:cs typeface="Garamond"/>
              </a:rPr>
              <a:t>THANK YOU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2564" y="2844527"/>
            <a:ext cx="6119813" cy="720725"/>
          </a:xfrm>
        </p:spPr>
        <p:txBody>
          <a:bodyPr/>
          <a:lstStyle/>
          <a:p>
            <a:pPr algn="r"/>
            <a:r>
              <a:rPr lang="en-US" dirty="0">
                <a:latin typeface="Garamond"/>
                <a:cs typeface="Garamond"/>
              </a:rPr>
              <a:t>Abhishek Jani</a:t>
            </a:r>
          </a:p>
          <a:p>
            <a:pPr algn="r"/>
            <a:r>
              <a:rPr lang="en-US" dirty="0">
                <a:latin typeface="Garamond"/>
                <a:cs typeface="Garamond"/>
              </a:rPr>
              <a:t>+91-9980282288</a:t>
            </a:r>
          </a:p>
          <a:p>
            <a:pPr algn="r"/>
            <a:r>
              <a:rPr lang="en-US" dirty="0" err="1">
                <a:latin typeface="Garamond"/>
                <a:cs typeface="Garamond"/>
              </a:rPr>
              <a:t>Abhishek.jani@fairtradeindia.org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Subtitle 8"/>
          <p:cNvSpPr txBox="1">
            <a:spLocks/>
          </p:cNvSpPr>
          <p:nvPr/>
        </p:nvSpPr>
        <p:spPr bwMode="auto">
          <a:xfrm>
            <a:off x="4194572" y="4788743"/>
            <a:ext cx="6119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1042988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defRPr sz="3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301625" indent="-301625" algn="l" defTabSz="1042988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70000"/>
              </a:spcAft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hlink"/>
                </a:solidFill>
                <a:latin typeface="+mn-lt"/>
                <a:cs typeface="+mn-cs"/>
              </a:defRPr>
            </a:lvl2pPr>
            <a:lvl3pPr marL="1143000" indent="-22860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defRPr sz="2400" b="1">
                <a:solidFill>
                  <a:schemeClr val="hlink"/>
                </a:solidFill>
                <a:latin typeface="+mn-lt"/>
                <a:cs typeface="+mn-cs"/>
              </a:defRPr>
            </a:lvl3pPr>
            <a:lvl4pPr marL="260350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>
                <a:solidFill>
                  <a:schemeClr val="hlink"/>
                </a:solidFill>
                <a:latin typeface="+mn-lt"/>
                <a:cs typeface="+mn-cs"/>
              </a:defRPr>
            </a:lvl4pPr>
            <a:lvl5pPr marL="7000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5pPr>
            <a:lvl6pPr marL="11572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6pPr>
            <a:lvl7pPr marL="16144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7pPr>
            <a:lvl8pPr marL="20716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8pPr>
            <a:lvl9pPr marL="2528888" indent="-260350" algn="l" defTabSz="1042988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Font typeface="Symbol" pitchFamily="18" charset="2"/>
              <a:buChar char="-"/>
              <a:defRPr sz="2400">
                <a:solidFill>
                  <a:schemeClr val="hlink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en-US" kern="0" dirty="0">
                <a:latin typeface="Garamond"/>
                <a:cs typeface="Garamond"/>
              </a:rPr>
              <a:t>Dhanraj Kidiyoor</a:t>
            </a:r>
          </a:p>
          <a:p>
            <a:pPr algn="r"/>
            <a:r>
              <a:rPr lang="en-US" kern="0" dirty="0">
                <a:latin typeface="Garamond"/>
                <a:cs typeface="Garamond"/>
              </a:rPr>
              <a:t>+91-9986065567</a:t>
            </a:r>
          </a:p>
          <a:p>
            <a:pPr algn="r"/>
            <a:r>
              <a:rPr lang="en-US" kern="0" dirty="0">
                <a:latin typeface="Garamond"/>
                <a:cs typeface="Garamond"/>
              </a:rPr>
              <a:t>Dhanraj.kidiyoor@fairtradeindia.org</a:t>
            </a:r>
          </a:p>
        </p:txBody>
      </p:sp>
    </p:spTree>
    <p:extLst>
      <p:ext uri="{BB962C8B-B14F-4D97-AF65-F5344CB8AC3E}">
        <p14:creationId xmlns:p14="http://schemas.microsoft.com/office/powerpoint/2010/main" val="3071282419"/>
      </p:ext>
    </p:extLst>
  </p:cSld>
  <p:clrMapOvr>
    <a:masterClrMapping/>
  </p:clrMapOvr>
</p:sld>
</file>

<file path=ppt/theme/theme1.xml><?xml version="1.0" encoding="utf-8"?>
<a:theme xmlns:a="http://schemas.openxmlformats.org/drawingml/2006/main" name="FLO Presentation Template_2012">
  <a:themeElements>
    <a:clrScheme name="Fairtrade Brand">
      <a:dk1>
        <a:sysClr val="windowText" lastClr="000000"/>
      </a:dk1>
      <a:lt1>
        <a:srgbClr val="FFFFFF"/>
      </a:lt1>
      <a:dk2>
        <a:srgbClr val="3F3F3F"/>
      </a:dk2>
      <a:lt2>
        <a:srgbClr val="00B9E4"/>
      </a:lt2>
      <a:accent1>
        <a:srgbClr val="00B9E4"/>
      </a:accent1>
      <a:accent2>
        <a:srgbClr val="BED600"/>
      </a:accent2>
      <a:accent3>
        <a:srgbClr val="80379B"/>
      </a:accent3>
      <a:accent4>
        <a:srgbClr val="E0119D"/>
      </a:accent4>
      <a:accent5>
        <a:srgbClr val="E00034"/>
      </a:accent5>
      <a:accent6>
        <a:srgbClr val="FFA02F"/>
      </a:accent6>
      <a:hlink>
        <a:srgbClr val="3F3F3F"/>
      </a:hlink>
      <a:folHlink>
        <a:srgbClr val="FECB00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FLO Presentation Template_OK">
  <a:themeElements>
    <a:clrScheme name="Presentation_Template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Presentation_Templat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Template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Sca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62351"/>
    </a:accent1>
    <a:accent2>
      <a:srgbClr val="466BA5"/>
    </a:accent2>
    <a:accent3>
      <a:srgbClr val="E58B31"/>
    </a:accent3>
    <a:accent4>
      <a:srgbClr val="CB3922"/>
    </a:accent4>
    <a:accent5>
      <a:srgbClr val="F7D64A"/>
    </a:accent5>
    <a:accent6>
      <a:srgbClr val="625C95"/>
    </a:accent6>
    <a:hlink>
      <a:srgbClr val="71BD9F"/>
    </a:hlink>
    <a:folHlink>
      <a:srgbClr val="C0C5C5"/>
    </a:folHlink>
  </a:clrScheme>
  <a:fontScheme name="Office Theme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 Presentation Template_2012</Template>
  <TotalTime>24440</TotalTime>
  <Words>462</Words>
  <Application>Microsoft Office PowerPoint</Application>
  <PresentationFormat>Custom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ＭＳ Ｐゴシック</vt:lpstr>
      <vt:lpstr>Arial</vt:lpstr>
      <vt:lpstr>Arial Bold</vt:lpstr>
      <vt:lpstr>Calibri</vt:lpstr>
      <vt:lpstr>Garamond</vt:lpstr>
      <vt:lpstr>Symbol</vt:lpstr>
      <vt:lpstr>Wingdings</vt:lpstr>
      <vt:lpstr>FLO Presentation Template_2012</vt:lpstr>
      <vt:lpstr>1_FLO Presentation Template_OK</vt:lpstr>
      <vt:lpstr>2_FLO Presentation Template_OK</vt:lpstr>
      <vt:lpstr>3_FLO Presentation Template_OK</vt:lpstr>
      <vt:lpstr>4_FLO Presentation Template_OK</vt:lpstr>
      <vt:lpstr>5_FLO Presentation Template_OK</vt:lpstr>
      <vt:lpstr>6_FLO Presentation Template_OK</vt:lpstr>
      <vt:lpstr>Office Theme</vt:lpstr>
      <vt:lpstr>PowerPoint Presentation</vt:lpstr>
      <vt:lpstr>Global Fairtrade Facts : Fairtrade is an international movement           for tackling poverty through trade not aid</vt:lpstr>
      <vt:lpstr>PowerPoint Presentation</vt:lpstr>
      <vt:lpstr>Components of Fairtrade Approach: A Social Contract for Sustainability</vt:lpstr>
      <vt:lpstr>Fairtrade works across one of the widest range of agri-commodities</vt:lpstr>
      <vt:lpstr>PowerPoint Presentation</vt:lpstr>
      <vt:lpstr>Media Engagement</vt:lpstr>
      <vt:lpstr>How could Fairtrade work for you?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Liberar el poder de muchos</dc:title>
  <dc:creator>Kerstin Cron</dc:creator>
  <cp:lastModifiedBy>HP</cp:lastModifiedBy>
  <cp:revision>523</cp:revision>
  <cp:lastPrinted>2013-04-16T14:07:28Z</cp:lastPrinted>
  <dcterms:created xsi:type="dcterms:W3CDTF">2014-11-04T03:42:20Z</dcterms:created>
  <dcterms:modified xsi:type="dcterms:W3CDTF">2018-10-08T05:28:56Z</dcterms:modified>
  <cp:category>Master PowerPoint template</cp:category>
</cp:coreProperties>
</file>